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6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3" r:id="rId38"/>
    <p:sldId id="291" r:id="rId39"/>
    <p:sldId id="294" r:id="rId40"/>
  </p:sldIdLst>
  <p:sldSz cx="11442700" cy="6445250"/>
  <p:notesSz cx="11442700" cy="6445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35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57763" cy="323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481763" y="0"/>
            <a:ext cx="4957762" cy="323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3A70D-C9F7-451A-A353-49FDC0BE914D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0950" y="806450"/>
            <a:ext cx="3860800" cy="2174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44588" y="3101975"/>
            <a:ext cx="9153525" cy="2538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121400"/>
            <a:ext cx="4957763" cy="323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1763" y="6121400"/>
            <a:ext cx="4957762" cy="323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2F2F-A84B-4EC2-9D2B-7A562F5288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20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52F2F-A84B-4EC2-9D2B-7A562F52885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04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52F2F-A84B-4EC2-9D2B-7A562F52885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88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8202" y="1998027"/>
            <a:ext cx="9726295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6405" y="3609340"/>
            <a:ext cx="800989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AE8625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CFCBB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AE8625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2135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92990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AE8625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11727" y="1624242"/>
            <a:ext cx="3819245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AE8625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1030" y="1614718"/>
            <a:ext cx="8160639" cy="4066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CFCBB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90518" y="5994082"/>
            <a:ext cx="3661664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2135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38744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de.wikipedia.org/wiki/Datei:Java-Logo.svg" TargetMode="External"/><Relationship Id="rId7" Type="http://schemas.openxmlformats.org/officeDocument/2006/relationships/hyperlink" Target="https://code.makery.ch/de/library/html-css/part7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awrd.com/en/creatives/detail/9870803" TargetMode="External"/><Relationship Id="rId4" Type="http://schemas.openxmlformats.org/officeDocument/2006/relationships/image" Target="../media/image36.jpeg"/><Relationship Id="rId9" Type="http://schemas.openxmlformats.org/officeDocument/2006/relationships/hyperlink" Target="https://www.aiutocomputerhelp.it/367-2/come-far-lavorare-una-struttura-informatica-senza-spendere-un-capitale/postgresql-mysql-potenti-e-gratuiti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../Desktop/sisindri/images/shopme/android%20view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oxifier.blogspot.com/2013/07/computer-networking-tutorialspart-2-by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9118" y="5894070"/>
            <a:ext cx="1754504" cy="419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1509073"/>
            <a:ext cx="5358765" cy="1477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50"/>
              </a:lnSpc>
            </a:pPr>
            <a:r>
              <a:rPr sz="4650" spc="385" dirty="0">
                <a:latin typeface="Calibri"/>
                <a:cs typeface="Calibri"/>
              </a:rPr>
              <a:t>Introduction</a:t>
            </a:r>
            <a:r>
              <a:rPr sz="4650" spc="35" dirty="0">
                <a:latin typeface="Calibri"/>
                <a:cs typeface="Calibri"/>
              </a:rPr>
              <a:t> </a:t>
            </a:r>
            <a:r>
              <a:rPr sz="4650" spc="135" dirty="0">
                <a:latin typeface="Calibri"/>
                <a:cs typeface="Calibri"/>
              </a:rPr>
              <a:t>to</a:t>
            </a:r>
            <a:r>
              <a:rPr sz="4650" spc="35" dirty="0">
                <a:latin typeface="Calibri"/>
                <a:cs typeface="Calibri"/>
              </a:rPr>
              <a:t> </a:t>
            </a:r>
            <a:r>
              <a:rPr sz="4650" spc="275" dirty="0">
                <a:latin typeface="Calibri"/>
                <a:cs typeface="Calibri"/>
              </a:rPr>
              <a:t>the </a:t>
            </a:r>
            <a:r>
              <a:rPr sz="4650" spc="-1040" dirty="0">
                <a:latin typeface="Calibri"/>
                <a:cs typeface="Calibri"/>
              </a:rPr>
              <a:t> </a:t>
            </a:r>
            <a:r>
              <a:rPr sz="4650" spc="580" dirty="0">
                <a:latin typeface="Calibri"/>
                <a:cs typeface="Calibri"/>
              </a:rPr>
              <a:t>Shop</a:t>
            </a:r>
            <a:r>
              <a:rPr sz="4650" spc="50" dirty="0">
                <a:latin typeface="Calibri"/>
                <a:cs typeface="Calibri"/>
              </a:rPr>
              <a:t> </a:t>
            </a:r>
            <a:r>
              <a:rPr sz="4650" spc="509" dirty="0">
                <a:latin typeface="Calibri"/>
                <a:cs typeface="Calibri"/>
              </a:rPr>
              <a:t>Me</a:t>
            </a:r>
            <a:r>
              <a:rPr sz="4650" spc="55" dirty="0">
                <a:latin typeface="Calibri"/>
                <a:cs typeface="Calibri"/>
              </a:rPr>
              <a:t> </a:t>
            </a:r>
            <a:r>
              <a:rPr sz="4650" spc="575" dirty="0">
                <a:latin typeface="Calibri"/>
                <a:cs typeface="Calibri"/>
              </a:rPr>
              <a:t>App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701" y="3228824"/>
            <a:ext cx="5772150" cy="1388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100"/>
              </a:lnSpc>
              <a:spcBef>
                <a:spcPts val="100"/>
              </a:spcBef>
            </a:pPr>
            <a:r>
              <a:rPr sz="1350" spc="90" dirty="0">
                <a:solidFill>
                  <a:srgbClr val="CFCBBF"/>
                </a:solidFill>
                <a:latin typeface="Trebuchet MS"/>
                <a:cs typeface="Trebuchet MS"/>
              </a:rPr>
              <a:t>Shop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30" dirty="0">
                <a:solidFill>
                  <a:srgbClr val="CFCBBF"/>
                </a:solidFill>
                <a:latin typeface="Trebuchet MS"/>
                <a:cs typeface="Trebuchet MS"/>
              </a:rPr>
              <a:t>Me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cutting-edge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mobile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application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that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revolutionizes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way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you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shop.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With </a:t>
            </a:r>
            <a:r>
              <a:rPr sz="1350" spc="-25" dirty="0">
                <a:solidFill>
                  <a:srgbClr val="CFCBBF"/>
                </a:solidFill>
                <a:latin typeface="Trebuchet MS"/>
                <a:cs typeface="Trebuchet MS"/>
              </a:rPr>
              <a:t>its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intuitive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interface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powerful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features, </a:t>
            </a:r>
            <a:r>
              <a:rPr sz="1350" spc="90" dirty="0">
                <a:solidFill>
                  <a:srgbClr val="CFCBBF"/>
                </a:solidFill>
                <a:latin typeface="Trebuchet MS"/>
                <a:cs typeface="Trebuchet MS"/>
              </a:rPr>
              <a:t>Shop </a:t>
            </a:r>
            <a:r>
              <a:rPr sz="1350" spc="130" dirty="0">
                <a:solidFill>
                  <a:srgbClr val="CFCBBF"/>
                </a:solidFill>
                <a:latin typeface="Trebuchet MS"/>
                <a:cs typeface="Trebuchet MS"/>
              </a:rPr>
              <a:t>Me </a:t>
            </a:r>
            <a:r>
              <a:rPr sz="1350" spc="13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empowers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you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discover,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compare,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purchase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products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seamlessly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from</a:t>
            </a:r>
            <a:r>
              <a:rPr sz="1350" spc="-7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palm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13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your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hand.</a:t>
            </a:r>
            <a:endParaRPr sz="13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 dirty="0">
              <a:latin typeface="Trebuchet MS"/>
              <a:cs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8BB940-F8AB-4BEC-1C29-6CABE356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18" y="0"/>
            <a:ext cx="4038600" cy="6445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 advTm="1000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852639"/>
            <a:ext cx="451548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409" dirty="0"/>
              <a:t>Bac</a:t>
            </a:r>
            <a:r>
              <a:rPr spc="125" dirty="0"/>
              <a:t>k</a:t>
            </a:r>
            <a:r>
              <a:rPr spc="390" dirty="0"/>
              <a:t>end</a:t>
            </a:r>
            <a:r>
              <a:rPr spc="-869" dirty="0"/>
              <a:t> </a:t>
            </a:r>
            <a:r>
              <a:rPr spc="280" dirty="0"/>
              <a:t>A</a:t>
            </a:r>
            <a:r>
              <a:rPr spc="245" dirty="0"/>
              <a:t>r</a:t>
            </a:r>
            <a:r>
              <a:rPr spc="-30" dirty="0"/>
              <a:t>chi</a:t>
            </a:r>
            <a:r>
              <a:rPr spc="-610" dirty="0"/>
              <a:t>t</a:t>
            </a:r>
            <a:r>
              <a:rPr spc="30" dirty="0"/>
              <a:t>ectu</a:t>
            </a:r>
            <a:r>
              <a:rPr spc="-5" dirty="0"/>
              <a:t>r</a:t>
            </a:r>
            <a:r>
              <a:rPr spc="21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06" y="2705376"/>
            <a:ext cx="7934325" cy="180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497840" indent="-274320">
              <a:lnSpc>
                <a:spcPct val="134100"/>
              </a:lnSpc>
              <a:spcBef>
                <a:spcPts val="100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spc="55" dirty="0">
                <a:solidFill>
                  <a:srgbClr val="CFCBBF"/>
                </a:solidFill>
                <a:latin typeface="Trebuchet MS"/>
                <a:cs typeface="Trebuchet MS"/>
              </a:rPr>
              <a:t>Scalable</a:t>
            </a:r>
            <a:r>
              <a:rPr sz="1350" b="1" spc="-7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spc="5" dirty="0">
                <a:solidFill>
                  <a:srgbClr val="CFCBBF"/>
                </a:solidFill>
                <a:latin typeface="Trebuchet MS"/>
                <a:cs typeface="Trebuchet MS"/>
              </a:rPr>
              <a:t>Infrastructure</a:t>
            </a:r>
            <a:r>
              <a:rPr sz="1350" b="1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app's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backend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built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on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robust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scalable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cloud-based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architecture,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ensuring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reliable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performance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seamless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handling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high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40" dirty="0">
                <a:solidFill>
                  <a:srgbClr val="CFCBBF"/>
                </a:solidFill>
                <a:latin typeface="Trebuchet MS"/>
                <a:cs typeface="Trebuchet MS"/>
              </a:rPr>
              <a:t>traffic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volumes.</a:t>
            </a:r>
            <a:endParaRPr sz="1350">
              <a:latin typeface="Trebuchet MS"/>
              <a:cs typeface="Trebuchet MS"/>
            </a:endParaRPr>
          </a:p>
          <a:p>
            <a:pPr marL="286385" marR="5080" indent="-274320">
              <a:lnSpc>
                <a:spcPct val="134100"/>
              </a:lnSpc>
              <a:spcBef>
                <a:spcPts val="525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dirty="0">
                <a:solidFill>
                  <a:srgbClr val="CFCBBF"/>
                </a:solidFill>
                <a:latin typeface="Trebuchet MS"/>
                <a:cs typeface="Trebuchet MS"/>
              </a:rPr>
              <a:t>Efficient</a:t>
            </a:r>
            <a:r>
              <a:rPr sz="1350" b="1" spc="-8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spc="40" dirty="0">
                <a:solidFill>
                  <a:srgbClr val="CFCBBF"/>
                </a:solidFill>
                <a:latin typeface="Trebuchet MS"/>
                <a:cs typeface="Trebuchet MS"/>
              </a:rPr>
              <a:t>Data</a:t>
            </a:r>
            <a:r>
              <a:rPr sz="1350" b="1" spc="-7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spc="60" dirty="0">
                <a:solidFill>
                  <a:srgbClr val="CFCBBF"/>
                </a:solidFill>
                <a:latin typeface="Trebuchet MS"/>
                <a:cs typeface="Trebuchet MS"/>
              </a:rPr>
              <a:t>Management</a:t>
            </a:r>
            <a:r>
              <a:rPr sz="1350" b="1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14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powerful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database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system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data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processing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pipelines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enable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real-time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product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updates,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inventory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tracking,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personalized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recommendations.</a:t>
            </a:r>
            <a:endParaRPr sz="1350">
              <a:latin typeface="Trebuchet MS"/>
              <a:cs typeface="Trebuchet MS"/>
            </a:endParaRPr>
          </a:p>
          <a:p>
            <a:pPr marL="286385" marR="628015" indent="-274320">
              <a:lnSpc>
                <a:spcPct val="129500"/>
              </a:lnSpc>
              <a:spcBef>
                <a:spcPts val="600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spc="40" dirty="0">
                <a:solidFill>
                  <a:srgbClr val="CFCBBF"/>
                </a:solidFill>
                <a:latin typeface="Trebuchet MS"/>
                <a:cs typeface="Trebuchet MS"/>
              </a:rPr>
              <a:t>Microservices-based</a:t>
            </a:r>
            <a:r>
              <a:rPr sz="1350" b="1" spc="-8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spc="55" dirty="0">
                <a:solidFill>
                  <a:srgbClr val="CFCBBF"/>
                </a:solidFill>
                <a:latin typeface="Trebuchet MS"/>
                <a:cs typeface="Trebuchet MS"/>
              </a:rPr>
              <a:t>Design</a:t>
            </a:r>
            <a:r>
              <a:rPr sz="1350" b="1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modular,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microservices-based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architecture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allows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independent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development,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testing,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deployment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app's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various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functionalities.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65340" y="253"/>
            <a:ext cx="4277360" cy="6440170"/>
            <a:chOff x="7165340" y="253"/>
            <a:chExt cx="4277360" cy="64401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340" y="253"/>
              <a:ext cx="4276852" cy="6440170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0686" y="5894323"/>
              <a:ext cx="1754504" cy="419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7351" y="1624242"/>
            <a:ext cx="7243622" cy="1424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50"/>
              </a:lnSpc>
            </a:pPr>
            <a:r>
              <a:rPr sz="4650" spc="185" dirty="0"/>
              <a:t>Integration</a:t>
            </a:r>
            <a:r>
              <a:rPr sz="4650" spc="-130" dirty="0"/>
              <a:t> </a:t>
            </a:r>
            <a:r>
              <a:rPr sz="4650" spc="40" dirty="0"/>
              <a:t>with </a:t>
            </a:r>
            <a:r>
              <a:rPr sz="4650" spc="335" dirty="0"/>
              <a:t>Payment</a:t>
            </a:r>
            <a:r>
              <a:rPr sz="4650" spc="-105" dirty="0"/>
              <a:t> </a:t>
            </a:r>
            <a:r>
              <a:rPr sz="4650" spc="360" dirty="0"/>
              <a:t>Gateways</a:t>
            </a:r>
            <a:endParaRPr sz="4650" dirty="0"/>
          </a:p>
        </p:txBody>
      </p:sp>
      <p:grpSp>
        <p:nvGrpSpPr>
          <p:cNvPr id="7" name="object 7"/>
          <p:cNvGrpSpPr/>
          <p:nvPr/>
        </p:nvGrpSpPr>
        <p:grpSpPr>
          <a:xfrm>
            <a:off x="647162" y="4596756"/>
            <a:ext cx="266700" cy="276225"/>
            <a:chOff x="647162" y="4596756"/>
            <a:chExt cx="266700" cy="276225"/>
          </a:xfrm>
        </p:grpSpPr>
        <p:sp>
          <p:nvSpPr>
            <p:cNvPr id="8" name="object 8"/>
            <p:cNvSpPr/>
            <p:nvPr/>
          </p:nvSpPr>
          <p:spPr>
            <a:xfrm>
              <a:off x="651921" y="4601514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136917" y="0"/>
                  </a:moveTo>
                  <a:lnTo>
                    <a:pt x="120045" y="0"/>
                  </a:lnTo>
                  <a:lnTo>
                    <a:pt x="111686" y="812"/>
                  </a:lnTo>
                  <a:lnTo>
                    <a:pt x="71517" y="13004"/>
                  </a:lnTo>
                  <a:lnTo>
                    <a:pt x="31666" y="43586"/>
                  </a:lnTo>
                  <a:lnTo>
                    <a:pt x="6548" y="87096"/>
                  </a:lnTo>
                  <a:lnTo>
                    <a:pt x="0" y="120040"/>
                  </a:lnTo>
                  <a:lnTo>
                    <a:pt x="0" y="137998"/>
                  </a:lnTo>
                  <a:lnTo>
                    <a:pt x="0" y="146431"/>
                  </a:lnTo>
                  <a:lnTo>
                    <a:pt x="13007" y="194957"/>
                  </a:lnTo>
                  <a:lnTo>
                    <a:pt x="43596" y="234810"/>
                  </a:lnTo>
                  <a:lnTo>
                    <a:pt x="87104" y="259918"/>
                  </a:lnTo>
                  <a:lnTo>
                    <a:pt x="120045" y="266471"/>
                  </a:lnTo>
                  <a:lnTo>
                    <a:pt x="136917" y="266471"/>
                  </a:lnTo>
                  <a:lnTo>
                    <a:pt x="185440" y="253466"/>
                  </a:lnTo>
                  <a:lnTo>
                    <a:pt x="225296" y="222872"/>
                  </a:lnTo>
                  <a:lnTo>
                    <a:pt x="250408" y="179362"/>
                  </a:lnTo>
                  <a:lnTo>
                    <a:pt x="256961" y="146431"/>
                  </a:lnTo>
                  <a:lnTo>
                    <a:pt x="256961" y="120040"/>
                  </a:lnTo>
                  <a:lnTo>
                    <a:pt x="243949" y="71513"/>
                  </a:lnTo>
                  <a:lnTo>
                    <a:pt x="213365" y="31661"/>
                  </a:lnTo>
                  <a:lnTo>
                    <a:pt x="169852" y="6553"/>
                  </a:lnTo>
                  <a:lnTo>
                    <a:pt x="145271" y="812"/>
                  </a:lnTo>
                  <a:lnTo>
                    <a:pt x="136917" y="0"/>
                  </a:lnTo>
                  <a:close/>
                </a:path>
              </a:pathLst>
            </a:custGeom>
            <a:solidFill>
              <a:srgbClr val="DA84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921" y="4601514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0" y="137998"/>
                  </a:moveTo>
                  <a:lnTo>
                    <a:pt x="0" y="128473"/>
                  </a:lnTo>
                  <a:lnTo>
                    <a:pt x="0" y="120040"/>
                  </a:lnTo>
                  <a:lnTo>
                    <a:pt x="824" y="111683"/>
                  </a:lnTo>
                  <a:lnTo>
                    <a:pt x="13007" y="71513"/>
                  </a:lnTo>
                  <a:lnTo>
                    <a:pt x="21649" y="57099"/>
                  </a:lnTo>
                  <a:lnTo>
                    <a:pt x="26338" y="50076"/>
                  </a:lnTo>
                  <a:lnTo>
                    <a:pt x="57100" y="21653"/>
                  </a:lnTo>
                  <a:lnTo>
                    <a:pt x="64115" y="16954"/>
                  </a:lnTo>
                  <a:lnTo>
                    <a:pt x="103416" y="2463"/>
                  </a:lnTo>
                  <a:lnTo>
                    <a:pt x="111686" y="812"/>
                  </a:lnTo>
                  <a:lnTo>
                    <a:pt x="120045" y="0"/>
                  </a:lnTo>
                  <a:lnTo>
                    <a:pt x="128478" y="0"/>
                  </a:lnTo>
                  <a:lnTo>
                    <a:pt x="136917" y="0"/>
                  </a:lnTo>
                  <a:lnTo>
                    <a:pt x="145271" y="812"/>
                  </a:lnTo>
                  <a:lnTo>
                    <a:pt x="153546" y="2463"/>
                  </a:lnTo>
                  <a:lnTo>
                    <a:pt x="161815" y="4102"/>
                  </a:lnTo>
                  <a:lnTo>
                    <a:pt x="199856" y="21653"/>
                  </a:lnTo>
                  <a:lnTo>
                    <a:pt x="206871" y="26327"/>
                  </a:lnTo>
                  <a:lnTo>
                    <a:pt x="235306" y="57099"/>
                  </a:lnTo>
                  <a:lnTo>
                    <a:pt x="239995" y="64109"/>
                  </a:lnTo>
                  <a:lnTo>
                    <a:pt x="254491" y="103403"/>
                  </a:lnTo>
                  <a:lnTo>
                    <a:pt x="256961" y="120040"/>
                  </a:lnTo>
                  <a:lnTo>
                    <a:pt x="256961" y="128473"/>
                  </a:lnTo>
                  <a:lnTo>
                    <a:pt x="256961" y="137998"/>
                  </a:lnTo>
                  <a:lnTo>
                    <a:pt x="256961" y="146431"/>
                  </a:lnTo>
                  <a:lnTo>
                    <a:pt x="256138" y="154787"/>
                  </a:lnTo>
                  <a:lnTo>
                    <a:pt x="254491" y="163055"/>
                  </a:lnTo>
                  <a:lnTo>
                    <a:pt x="252844" y="171335"/>
                  </a:lnTo>
                  <a:lnTo>
                    <a:pt x="250408" y="179362"/>
                  </a:lnTo>
                  <a:lnTo>
                    <a:pt x="247178" y="187159"/>
                  </a:lnTo>
                  <a:lnTo>
                    <a:pt x="243949" y="194957"/>
                  </a:lnTo>
                  <a:lnTo>
                    <a:pt x="219327" y="228841"/>
                  </a:lnTo>
                  <a:lnTo>
                    <a:pt x="213365" y="234810"/>
                  </a:lnTo>
                  <a:lnTo>
                    <a:pt x="206871" y="240131"/>
                  </a:lnTo>
                  <a:lnTo>
                    <a:pt x="199856" y="244817"/>
                  </a:lnTo>
                  <a:lnTo>
                    <a:pt x="192846" y="249504"/>
                  </a:lnTo>
                  <a:lnTo>
                    <a:pt x="153546" y="264007"/>
                  </a:lnTo>
                  <a:lnTo>
                    <a:pt x="136917" y="266471"/>
                  </a:lnTo>
                  <a:lnTo>
                    <a:pt x="128478" y="266471"/>
                  </a:lnTo>
                  <a:lnTo>
                    <a:pt x="120045" y="266471"/>
                  </a:lnTo>
                  <a:lnTo>
                    <a:pt x="79310" y="256692"/>
                  </a:lnTo>
                  <a:lnTo>
                    <a:pt x="43596" y="234810"/>
                  </a:lnTo>
                  <a:lnTo>
                    <a:pt x="16967" y="202349"/>
                  </a:lnTo>
                  <a:lnTo>
                    <a:pt x="2466" y="163055"/>
                  </a:lnTo>
                  <a:lnTo>
                    <a:pt x="0" y="146431"/>
                  </a:lnTo>
                  <a:lnTo>
                    <a:pt x="0" y="137998"/>
                  </a:lnTo>
                  <a:close/>
                </a:path>
              </a:pathLst>
            </a:custGeom>
            <a:ln w="9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9701" y="3228824"/>
            <a:ext cx="5674995" cy="1663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100"/>
              </a:lnSpc>
              <a:spcBef>
                <a:spcPts val="10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integration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major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credit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card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providers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secure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convenient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checkout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experience.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Support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popular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mobile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payment solutions,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Apple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Pay,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Google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Pay,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Samsung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Pay.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Option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pay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cryptocurrencies,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additional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layer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flexibility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security.</a:t>
            </a:r>
            <a:endParaRPr sz="1350" dirty="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350" dirty="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728915"/>
            <a:ext cx="602170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5" dirty="0">
                <a:latin typeface="Lucida Sans Unicode"/>
                <a:cs typeface="Lucida Sans Unicode"/>
              </a:rPr>
              <a:t>Scalability</a:t>
            </a:r>
            <a:r>
              <a:rPr spc="-120" dirty="0">
                <a:latin typeface="Lucida Sans Unicode"/>
                <a:cs typeface="Lucida Sans Unicode"/>
              </a:rPr>
              <a:t> </a:t>
            </a:r>
            <a:r>
              <a:rPr spc="200" dirty="0">
                <a:latin typeface="Lucida Sans Unicode"/>
                <a:cs typeface="Lucida Sans Unicode"/>
              </a:rPr>
              <a:t>and</a:t>
            </a:r>
            <a:r>
              <a:rPr spc="-114" dirty="0">
                <a:latin typeface="Lucida Sans Unicode"/>
                <a:cs typeface="Lucida Sans Unicode"/>
              </a:rPr>
              <a:t> </a:t>
            </a:r>
            <a:r>
              <a:rPr spc="100" dirty="0">
                <a:latin typeface="Lucida Sans Unicode"/>
                <a:cs typeface="Lucida Sans Unicode"/>
              </a:rPr>
              <a:t>Performance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704415"/>
            <a:ext cx="2439035" cy="1787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solidFill>
                  <a:srgbClr val="F2F2F3"/>
                </a:solidFill>
                <a:latin typeface="Lucida Sans Unicode"/>
                <a:cs typeface="Lucida Sans Unicode"/>
              </a:rPr>
              <a:t>Elastic</a:t>
            </a:r>
            <a:r>
              <a:rPr sz="1650" spc="85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F2F2F3"/>
                </a:solidFill>
                <a:latin typeface="Lucida Sans Unicode"/>
                <a:cs typeface="Lucida Sans Unicode"/>
              </a:rPr>
              <a:t>Scaling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1080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app's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infrastructure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automatically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scales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up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or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down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based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on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fluctuating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user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demand,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optimal performance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at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all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times.</a:t>
            </a:r>
            <a:endParaRPr sz="1350">
              <a:latin typeface="Roboto Lt"/>
              <a:cs typeface="Roboto 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9279" y="2704415"/>
            <a:ext cx="2149475" cy="1787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90" dirty="0">
                <a:solidFill>
                  <a:srgbClr val="F2F2F3"/>
                </a:solidFill>
                <a:latin typeface="Lucida Sans Unicode"/>
                <a:cs typeface="Lucida Sans Unicode"/>
              </a:rPr>
              <a:t>Caching</a:t>
            </a:r>
            <a:r>
              <a:rPr sz="1650" spc="-55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50" spc="114" dirty="0">
                <a:solidFill>
                  <a:srgbClr val="F2F2F3"/>
                </a:solidFill>
                <a:latin typeface="Lucida Sans Unicode"/>
                <a:cs typeface="Lucida Sans Unicode"/>
              </a:rPr>
              <a:t>and</a:t>
            </a:r>
            <a:r>
              <a:rPr sz="1650" spc="-50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F2F2F3"/>
                </a:solidFill>
                <a:latin typeface="Lucida Sans Unicode"/>
                <a:cs typeface="Lucida Sans Unicode"/>
              </a:rPr>
              <a:t>CDN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1080"/>
              </a:spcBef>
            </a:pP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Leveraging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content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delivery networks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caching mechanisms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minimize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response</a:t>
            </a:r>
            <a:r>
              <a:rPr sz="1350" spc="-5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times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5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improve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page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load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speeds.</a:t>
            </a:r>
            <a:endParaRPr sz="135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0056" y="2704415"/>
            <a:ext cx="2124710" cy="1787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55" dirty="0">
                <a:solidFill>
                  <a:srgbClr val="F2F2F3"/>
                </a:solidFill>
                <a:latin typeface="Lucida Sans Unicode"/>
                <a:cs typeface="Lucida Sans Unicode"/>
              </a:rPr>
              <a:t>Load</a:t>
            </a:r>
            <a:r>
              <a:rPr sz="1650" spc="-55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50" spc="65" dirty="0">
                <a:solidFill>
                  <a:srgbClr val="F2F2F3"/>
                </a:solidFill>
                <a:latin typeface="Lucida Sans Unicode"/>
                <a:cs typeface="Lucida Sans Unicode"/>
              </a:rPr>
              <a:t>Balancing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108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Intelligent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load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balancing distributes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incoming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traffic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across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multiple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servers, preventing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bottlenecks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maintaining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high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availability.</a:t>
            </a:r>
            <a:endParaRPr sz="13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3710" cy="64401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9522" y="1357758"/>
            <a:ext cx="4992828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35" dirty="0"/>
              <a:t>Security</a:t>
            </a:r>
            <a:r>
              <a:rPr spc="-80" dirty="0"/>
              <a:t> </a:t>
            </a:r>
            <a:r>
              <a:rPr spc="295" dirty="0"/>
              <a:t>Measures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9514" y="2115313"/>
            <a:ext cx="5853430" cy="290957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50"/>
              </a:spcBef>
              <a:buFont typeface="Roboto Lt"/>
              <a:buAutoNum type="arabicPeriod"/>
              <a:tabLst>
                <a:tab pos="286385" algn="l"/>
              </a:tabLst>
            </a:pPr>
            <a:r>
              <a:rPr sz="1350" b="1" spc="-10" dirty="0">
                <a:solidFill>
                  <a:srgbClr val="E5E0DF"/>
                </a:solidFill>
                <a:latin typeface="Roboto"/>
                <a:cs typeface="Roboto"/>
              </a:rPr>
              <a:t>Encryption</a:t>
            </a:r>
            <a:endParaRPr sz="1350">
              <a:latin typeface="Roboto"/>
              <a:cs typeface="Roboto"/>
            </a:endParaRPr>
          </a:p>
          <a:p>
            <a:pPr marL="286385" marR="545465">
              <a:lnSpc>
                <a:spcPct val="131800"/>
              </a:lnSpc>
              <a:spcBef>
                <a:spcPts val="40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All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sensitive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transactions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are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protected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industry- standard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encryption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protocols,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privacy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customer information.</a:t>
            </a:r>
            <a:endParaRPr sz="1350">
              <a:latin typeface="Roboto Lt"/>
              <a:cs typeface="Roboto Lt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Font typeface="Roboto Lt"/>
              <a:buAutoNum type="arabicPeriod" startAt="2"/>
              <a:tabLst>
                <a:tab pos="286385" algn="l"/>
              </a:tabLst>
            </a:pPr>
            <a:r>
              <a:rPr sz="1350" b="1" spc="-20" dirty="0">
                <a:solidFill>
                  <a:srgbClr val="E5E0DF"/>
                </a:solidFill>
                <a:latin typeface="Roboto"/>
                <a:cs typeface="Roboto"/>
              </a:rPr>
              <a:t>Multi-</a:t>
            </a:r>
            <a:r>
              <a:rPr sz="1350" b="1" dirty="0">
                <a:solidFill>
                  <a:srgbClr val="E5E0DF"/>
                </a:solidFill>
                <a:latin typeface="Roboto"/>
                <a:cs typeface="Roboto"/>
              </a:rPr>
              <a:t>factor</a:t>
            </a:r>
            <a:r>
              <a:rPr sz="1350" b="1" spc="-10" dirty="0">
                <a:solidFill>
                  <a:srgbClr val="E5E0DF"/>
                </a:solidFill>
                <a:latin typeface="Roboto"/>
                <a:cs typeface="Roboto"/>
              </a:rPr>
              <a:t> Authentication</a:t>
            </a:r>
            <a:endParaRPr sz="1350">
              <a:latin typeface="Roboto"/>
              <a:cs typeface="Roboto"/>
            </a:endParaRPr>
          </a:p>
          <a:p>
            <a:pPr marL="286385" marR="488315">
              <a:lnSpc>
                <a:spcPct val="134100"/>
              </a:lnSpc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Robust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authentication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methods,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biometrics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one-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time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passwords,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additional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layer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security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accounts.</a:t>
            </a:r>
            <a:endParaRPr sz="1350">
              <a:latin typeface="Roboto Lt"/>
              <a:cs typeface="Roboto Lt"/>
            </a:endParaRPr>
          </a:p>
          <a:p>
            <a:pPr marL="286385" indent="-273685">
              <a:lnSpc>
                <a:spcPct val="100000"/>
              </a:lnSpc>
              <a:spcBef>
                <a:spcPts val="1075"/>
              </a:spcBef>
              <a:buFont typeface="Roboto Lt"/>
              <a:buAutoNum type="arabicPeriod" startAt="3"/>
              <a:tabLst>
                <a:tab pos="286385" algn="l"/>
              </a:tabLst>
            </a:pPr>
            <a:r>
              <a:rPr sz="1350" b="1" spc="-10" dirty="0">
                <a:solidFill>
                  <a:srgbClr val="E5E0DF"/>
                </a:solidFill>
                <a:latin typeface="Roboto"/>
                <a:cs typeface="Roboto"/>
              </a:rPr>
              <a:t>Vulnerability</a:t>
            </a:r>
            <a:r>
              <a:rPr sz="1350" b="1" spc="2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b="1" spc="-10" dirty="0">
                <a:solidFill>
                  <a:srgbClr val="E5E0DF"/>
                </a:solidFill>
                <a:latin typeface="Roboto"/>
                <a:cs typeface="Roboto"/>
              </a:rPr>
              <a:t>Monitoring</a:t>
            </a:r>
            <a:endParaRPr sz="1350">
              <a:latin typeface="Roboto"/>
              <a:cs typeface="Roboto"/>
            </a:endParaRPr>
          </a:p>
          <a:p>
            <a:pPr marL="286385" marR="5080">
              <a:lnSpc>
                <a:spcPct val="134100"/>
              </a:lnSpc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Continuous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security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monitoring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regular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penetration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testing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help</a:t>
            </a:r>
            <a:r>
              <a:rPr sz="1350" spc="50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identify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address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potential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vulnerabilities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app's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infrastructure.</a:t>
            </a:r>
            <a:endParaRPr sz="13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9018" rIns="0" bIns="0" rtlCol="0">
            <a:spAutoFit/>
          </a:bodyPr>
          <a:lstStyle/>
          <a:p>
            <a:pPr marL="1021080">
              <a:lnSpc>
                <a:spcPct val="100000"/>
              </a:lnSpc>
              <a:spcBef>
                <a:spcPts val="120"/>
              </a:spcBef>
            </a:pPr>
            <a:r>
              <a:rPr spc="90" dirty="0"/>
              <a:t>LOGIN</a:t>
            </a:r>
            <a:r>
              <a:rPr spc="-75" dirty="0"/>
              <a:t> </a:t>
            </a:r>
            <a:r>
              <a:rPr spc="165" dirty="0"/>
              <a:t>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54550" y="3047983"/>
            <a:ext cx="6648447" cy="136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25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login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feature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not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only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ensures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secure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but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also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lays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foundation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personalized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shopping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experiences,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fostering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customer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satisfaction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loyalty.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login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feature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provides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secure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authentication,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only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authorized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can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platform.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are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required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enter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their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credentials,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typically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username/email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password,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authenticate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their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identity.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23E28-04A7-1F20-EAE6-AE73604E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02150" cy="6445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1870731"/>
            <a:ext cx="3165475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195" dirty="0"/>
              <a:t>HOMEPAGE</a:t>
            </a:r>
            <a:endParaRPr sz="4650"/>
          </a:p>
        </p:txBody>
      </p:sp>
      <p:sp>
        <p:nvSpPr>
          <p:cNvPr id="7" name="object 7"/>
          <p:cNvSpPr txBox="1"/>
          <p:nvPr/>
        </p:nvSpPr>
        <p:spPr>
          <a:xfrm>
            <a:off x="629701" y="2829104"/>
            <a:ext cx="5817235" cy="167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14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After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successfully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logging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are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greeted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Home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Page,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serving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central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hub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accessing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various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features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content.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Home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Page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designed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user-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centric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approach,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prioritizing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easy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navigation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intuitive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essential functionalities.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 showcases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diverse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range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categories,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electronics,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fashion,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home decor,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more,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prominently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home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page.</a:t>
            </a:r>
            <a:endParaRPr sz="1350">
              <a:latin typeface="Roboto Lt"/>
              <a:cs typeface="Roboto 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5D297-D96A-43CB-9E9E-F1E5FE60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714" y="1"/>
            <a:ext cx="4179439" cy="6445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9573" y="739247"/>
            <a:ext cx="8160639" cy="530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IN" dirty="0">
                <a:latin typeface="Lucida Sans Unicode"/>
                <a:cs typeface="Lucida Sans Unicode"/>
              </a:rPr>
              <a:t>Navigation</a:t>
            </a:r>
            <a:r>
              <a:rPr spc="-195" dirty="0">
                <a:latin typeface="Lucida Sans Unicode"/>
                <a:cs typeface="Lucida Sans Unicode"/>
              </a:rPr>
              <a:t> </a:t>
            </a:r>
            <a:r>
              <a:rPr lang="en-IN" spc="-40" dirty="0">
                <a:latin typeface="Lucida Sans Unicode"/>
                <a:cs typeface="Lucida Sans Unicode"/>
              </a:rPr>
              <a:t>Bar</a:t>
            </a:r>
            <a:r>
              <a:rPr spc="-195" dirty="0">
                <a:latin typeface="Lucida Sans Unicode"/>
                <a:cs typeface="Lucida Sans Unicode"/>
              </a:rPr>
              <a:t> </a:t>
            </a:r>
            <a:r>
              <a:rPr spc="-30" dirty="0">
                <a:latin typeface="Lucida Sans Unicode"/>
                <a:cs typeface="Lucida Sans Unicode"/>
              </a:rPr>
              <a:t>in</a:t>
            </a:r>
            <a:r>
              <a:rPr spc="-195" dirty="0">
                <a:latin typeface="Lucida Sans Unicode"/>
                <a:cs typeface="Lucida Sans Unicode"/>
              </a:rPr>
              <a:t> </a:t>
            </a:r>
            <a:r>
              <a:rPr spc="114" dirty="0">
                <a:latin typeface="Lucida Sans Unicode"/>
                <a:cs typeface="Lucida Sans Unicode"/>
              </a:rPr>
              <a:t>shopme</a:t>
            </a:r>
          </a:p>
        </p:txBody>
      </p:sp>
      <p:sp>
        <p:nvSpPr>
          <p:cNvPr id="3" name="object 3"/>
          <p:cNvSpPr/>
          <p:nvPr/>
        </p:nvSpPr>
        <p:spPr>
          <a:xfrm>
            <a:off x="1684515" y="325483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4515" y="38734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4515" y="449205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685">
              <a:lnSpc>
                <a:spcPct val="134100"/>
              </a:lnSpc>
              <a:spcBef>
                <a:spcPts val="100"/>
              </a:spcBef>
            </a:pPr>
            <a:r>
              <a:rPr spc="-20" dirty="0"/>
              <a:t>ShopMe's</a:t>
            </a:r>
            <a:r>
              <a:rPr spc="-35" dirty="0"/>
              <a:t> </a:t>
            </a:r>
            <a:r>
              <a:rPr spc="-10" dirty="0"/>
              <a:t>navigation</a:t>
            </a:r>
            <a:r>
              <a:rPr spc="-35" dirty="0"/>
              <a:t> </a:t>
            </a:r>
            <a:r>
              <a:rPr dirty="0"/>
              <a:t>bar</a:t>
            </a:r>
            <a:r>
              <a:rPr spc="-3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dirty="0"/>
              <a:t>designed</a:t>
            </a:r>
            <a:r>
              <a:rPr spc="-3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10" dirty="0"/>
              <a:t>provide</a:t>
            </a:r>
            <a:r>
              <a:rPr spc="-30" dirty="0"/>
              <a:t> </a:t>
            </a:r>
            <a:r>
              <a:rPr dirty="0"/>
              <a:t>users</a:t>
            </a:r>
            <a:r>
              <a:rPr spc="-35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quick</a:t>
            </a:r>
            <a:r>
              <a:rPr spc="-3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convenient</a:t>
            </a:r>
            <a:r>
              <a:rPr spc="-35" dirty="0"/>
              <a:t> </a:t>
            </a:r>
            <a:r>
              <a:rPr dirty="0"/>
              <a:t>access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10" dirty="0"/>
              <a:t>essential</a:t>
            </a:r>
            <a:r>
              <a:rPr spc="-35" dirty="0"/>
              <a:t> </a:t>
            </a:r>
            <a:r>
              <a:rPr spc="-10" dirty="0"/>
              <a:t>features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content.</a:t>
            </a:r>
          </a:p>
          <a:p>
            <a:pPr marL="286385" marR="9525">
              <a:lnSpc>
                <a:spcPct val="134100"/>
              </a:lnSpc>
              <a:spcBef>
                <a:spcPts val="1500"/>
              </a:spcBef>
            </a:pPr>
            <a:r>
              <a:rPr b="1" spc="-20" dirty="0">
                <a:latin typeface="Roboto"/>
                <a:cs typeface="Roboto"/>
              </a:rPr>
              <a:t>User-</a:t>
            </a:r>
            <a:r>
              <a:rPr b="1" dirty="0">
                <a:latin typeface="Roboto"/>
                <a:cs typeface="Roboto"/>
              </a:rPr>
              <a:t>Centric</a:t>
            </a:r>
            <a:r>
              <a:rPr b="1" spc="-40" dirty="0">
                <a:latin typeface="Roboto"/>
                <a:cs typeface="Roboto"/>
              </a:rPr>
              <a:t> </a:t>
            </a:r>
            <a:r>
              <a:rPr b="1" spc="-10" dirty="0">
                <a:latin typeface="Roboto"/>
                <a:cs typeface="Roboto"/>
              </a:rPr>
              <a:t>Navigation:</a:t>
            </a:r>
            <a:r>
              <a:rPr b="1" spc="-55" dirty="0">
                <a:latin typeface="Roboto"/>
                <a:cs typeface="Roboto"/>
              </a:rPr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10" dirty="0"/>
              <a:t>navigation</a:t>
            </a:r>
            <a:r>
              <a:rPr spc="-40" dirty="0"/>
              <a:t> </a:t>
            </a:r>
            <a:r>
              <a:rPr dirty="0"/>
              <a:t>bar</a:t>
            </a:r>
            <a:r>
              <a:rPr spc="-3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dirty="0"/>
              <a:t>designed</a:t>
            </a:r>
            <a:r>
              <a:rPr spc="-35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user</a:t>
            </a:r>
            <a:r>
              <a:rPr spc="-35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mind,</a:t>
            </a:r>
            <a:r>
              <a:rPr spc="-35" dirty="0"/>
              <a:t> </a:t>
            </a:r>
            <a:r>
              <a:rPr dirty="0"/>
              <a:t>making</a:t>
            </a:r>
            <a:r>
              <a:rPr spc="-35" dirty="0"/>
              <a:t> </a:t>
            </a:r>
            <a:r>
              <a:rPr dirty="0"/>
              <a:t>it</a:t>
            </a:r>
            <a:r>
              <a:rPr spc="-35" dirty="0"/>
              <a:t> </a:t>
            </a:r>
            <a:r>
              <a:rPr dirty="0"/>
              <a:t>easy</a:t>
            </a:r>
            <a:r>
              <a:rPr spc="-4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find</a:t>
            </a:r>
            <a:r>
              <a:rPr spc="-30" dirty="0"/>
              <a:t> </a:t>
            </a:r>
            <a:r>
              <a:rPr spc="-25" dirty="0"/>
              <a:t>and </a:t>
            </a:r>
            <a:r>
              <a:rPr dirty="0"/>
              <a:t>access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features</a:t>
            </a:r>
            <a:r>
              <a:rPr spc="-45" dirty="0"/>
              <a:t> </a:t>
            </a:r>
            <a:r>
              <a:rPr dirty="0"/>
              <a:t>they</a:t>
            </a:r>
            <a:r>
              <a:rPr spc="-45" dirty="0"/>
              <a:t> </a:t>
            </a:r>
            <a:r>
              <a:rPr spc="-10" dirty="0"/>
              <a:t>need.</a:t>
            </a:r>
          </a:p>
          <a:p>
            <a:pPr marL="286385" marR="5080">
              <a:lnSpc>
                <a:spcPct val="134100"/>
              </a:lnSpc>
              <a:spcBef>
                <a:spcPts val="525"/>
              </a:spcBef>
            </a:pPr>
            <a:r>
              <a:rPr b="1" dirty="0">
                <a:latin typeface="Roboto"/>
                <a:cs typeface="Roboto"/>
              </a:rPr>
              <a:t>Category</a:t>
            </a:r>
            <a:r>
              <a:rPr b="1" spc="-30" dirty="0">
                <a:latin typeface="Roboto"/>
                <a:cs typeface="Roboto"/>
              </a:rPr>
              <a:t> </a:t>
            </a:r>
            <a:r>
              <a:rPr b="1" spc="-10" dirty="0">
                <a:latin typeface="Roboto"/>
                <a:cs typeface="Roboto"/>
              </a:rPr>
              <a:t>Exploration:</a:t>
            </a:r>
            <a:r>
              <a:rPr b="1" spc="-60" dirty="0">
                <a:latin typeface="Roboto"/>
                <a:cs typeface="Roboto"/>
              </a:rPr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20" dirty="0"/>
              <a:t>"Category"</a:t>
            </a:r>
            <a:r>
              <a:rPr spc="-30" dirty="0"/>
              <a:t> </a:t>
            </a:r>
            <a:r>
              <a:rPr dirty="0"/>
              <a:t>option</a:t>
            </a:r>
            <a:r>
              <a:rPr spc="-2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spc="-10" dirty="0"/>
              <a:t>navigation</a:t>
            </a:r>
            <a:r>
              <a:rPr spc="-30" dirty="0"/>
              <a:t> </a:t>
            </a:r>
            <a:r>
              <a:rPr dirty="0"/>
              <a:t>bar</a:t>
            </a:r>
            <a:r>
              <a:rPr spc="-25" dirty="0"/>
              <a:t> </a:t>
            </a:r>
            <a:r>
              <a:rPr dirty="0"/>
              <a:t>allows</a:t>
            </a:r>
            <a:r>
              <a:rPr spc="-30" dirty="0"/>
              <a:t> </a:t>
            </a:r>
            <a:r>
              <a:rPr dirty="0"/>
              <a:t>users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0" dirty="0"/>
              <a:t>explore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wide</a:t>
            </a:r>
            <a:r>
              <a:rPr spc="-25" dirty="0"/>
              <a:t> </a:t>
            </a:r>
            <a:r>
              <a:rPr dirty="0"/>
              <a:t>range</a:t>
            </a:r>
            <a:r>
              <a:rPr spc="-25" dirty="0"/>
              <a:t> of </a:t>
            </a:r>
            <a:r>
              <a:rPr spc="-10" dirty="0"/>
              <a:t>product</a:t>
            </a:r>
            <a:r>
              <a:rPr spc="-30" dirty="0"/>
              <a:t> </a:t>
            </a:r>
            <a:r>
              <a:rPr spc="-10" dirty="0"/>
              <a:t>categories,</a:t>
            </a:r>
            <a:r>
              <a:rPr spc="-25" dirty="0"/>
              <a:t> </a:t>
            </a:r>
            <a:r>
              <a:rPr spc="-10" dirty="0"/>
              <a:t>including</a:t>
            </a:r>
            <a:r>
              <a:rPr spc="-25" dirty="0"/>
              <a:t> </a:t>
            </a:r>
            <a:r>
              <a:rPr spc="-10" dirty="0"/>
              <a:t>electronics,</a:t>
            </a:r>
            <a:r>
              <a:rPr spc="-25" dirty="0"/>
              <a:t> </a:t>
            </a:r>
            <a:r>
              <a:rPr spc="-10" dirty="0"/>
              <a:t>fashion,</a:t>
            </a:r>
            <a:r>
              <a:rPr spc="-25" dirty="0"/>
              <a:t> </a:t>
            </a:r>
            <a:r>
              <a:rPr dirty="0"/>
              <a:t>home</a:t>
            </a:r>
            <a:r>
              <a:rPr spc="-20" dirty="0"/>
              <a:t> decor,</a:t>
            </a:r>
            <a:r>
              <a:rPr spc="-2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10" dirty="0"/>
              <a:t>more.</a:t>
            </a:r>
          </a:p>
          <a:p>
            <a:pPr marL="286385" marR="547370">
              <a:lnSpc>
                <a:spcPct val="129500"/>
              </a:lnSpc>
              <a:spcBef>
                <a:spcPts val="600"/>
              </a:spcBef>
            </a:pPr>
            <a:r>
              <a:rPr b="1" dirty="0">
                <a:latin typeface="Roboto"/>
                <a:cs typeface="Roboto"/>
              </a:rPr>
              <a:t>Brand</a:t>
            </a:r>
            <a:r>
              <a:rPr b="1" spc="-45" dirty="0">
                <a:latin typeface="Roboto"/>
                <a:cs typeface="Roboto"/>
              </a:rPr>
              <a:t> </a:t>
            </a:r>
            <a:r>
              <a:rPr b="1" dirty="0">
                <a:latin typeface="Roboto"/>
                <a:cs typeface="Roboto"/>
              </a:rPr>
              <a:t>Selection:</a:t>
            </a:r>
            <a:r>
              <a:rPr b="1" spc="-40" dirty="0">
                <a:latin typeface="Roboto"/>
                <a:cs typeface="Roboto"/>
              </a:rPr>
              <a:t> </a:t>
            </a:r>
            <a:r>
              <a:rPr dirty="0"/>
              <a:t>Users</a:t>
            </a:r>
            <a:r>
              <a:rPr spc="-40" dirty="0"/>
              <a:t> </a:t>
            </a:r>
            <a:r>
              <a:rPr dirty="0"/>
              <a:t>can</a:t>
            </a:r>
            <a:r>
              <a:rPr spc="-40" dirty="0"/>
              <a:t> </a:t>
            </a:r>
            <a:r>
              <a:rPr spc="-10" dirty="0"/>
              <a:t>easily</a:t>
            </a:r>
            <a:r>
              <a:rPr spc="-40" dirty="0"/>
              <a:t> </a:t>
            </a:r>
            <a:r>
              <a:rPr dirty="0"/>
              <a:t>navigate</a:t>
            </a:r>
            <a:r>
              <a:rPr spc="-3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25" dirty="0"/>
              <a:t>"Brands"</a:t>
            </a:r>
            <a:r>
              <a:rPr spc="-40" dirty="0"/>
              <a:t> </a:t>
            </a:r>
            <a:r>
              <a:rPr dirty="0"/>
              <a:t>section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discover</a:t>
            </a:r>
            <a:r>
              <a:rPr spc="-40" dirty="0"/>
              <a:t> </a:t>
            </a:r>
            <a:r>
              <a:rPr spc="-10" dirty="0"/>
              <a:t>products</a:t>
            </a:r>
            <a:r>
              <a:rPr spc="-40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spc="-10" dirty="0"/>
              <a:t>their </a:t>
            </a:r>
            <a:r>
              <a:rPr dirty="0"/>
              <a:t>favorite</a:t>
            </a:r>
            <a:r>
              <a:rPr spc="-30" dirty="0"/>
              <a:t> </a:t>
            </a:r>
            <a:r>
              <a:rPr spc="-10" dirty="0"/>
              <a:t>brands</a:t>
            </a:r>
            <a:r>
              <a:rPr spc="-30" dirty="0"/>
              <a:t> </a:t>
            </a:r>
            <a:r>
              <a:rPr dirty="0"/>
              <a:t>or</a:t>
            </a:r>
            <a:r>
              <a:rPr spc="-35" dirty="0"/>
              <a:t> </a:t>
            </a:r>
            <a:r>
              <a:rPr spc="-10" dirty="0"/>
              <a:t>explore</a:t>
            </a:r>
            <a:r>
              <a:rPr spc="-25" dirty="0"/>
              <a:t> </a:t>
            </a:r>
            <a:r>
              <a:rPr dirty="0"/>
              <a:t>new</a:t>
            </a:r>
            <a:r>
              <a:rPr spc="-35" dirty="0"/>
              <a:t> </a:t>
            </a:r>
            <a:r>
              <a:rPr spc="-10" dirty="0"/>
              <a:t>brands</a:t>
            </a:r>
            <a:r>
              <a:rPr spc="-30" dirty="0"/>
              <a:t> </a:t>
            </a:r>
            <a:r>
              <a:rPr spc="-10" dirty="0"/>
              <a:t>available</a:t>
            </a:r>
            <a:r>
              <a:rPr spc="-30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spc="-20" dirty="0"/>
              <a:t>ShopMe's</a:t>
            </a:r>
            <a:r>
              <a:rPr spc="-35" dirty="0"/>
              <a:t> </a:t>
            </a:r>
            <a:r>
              <a:rPr spc="-10" dirty="0"/>
              <a:t>platform.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386BA-F5A5-BF67-4243-13FA1F50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" y="4285383"/>
            <a:ext cx="11305540" cy="16383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" y="250825"/>
            <a:ext cx="6066790" cy="530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>
                <a:latin typeface="Lucida Sans Unicode"/>
                <a:cs typeface="Lucida Sans Unicode"/>
              </a:rPr>
              <a:t>User</a:t>
            </a:r>
            <a:r>
              <a:rPr spc="-170" dirty="0">
                <a:latin typeface="Lucida Sans Unicode"/>
                <a:cs typeface="Lucida Sans Unicode"/>
              </a:rPr>
              <a:t> </a:t>
            </a:r>
            <a:r>
              <a:rPr spc="125" dirty="0">
                <a:latin typeface="Lucida Sans Unicode"/>
                <a:cs typeface="Lucida Sans Unicode"/>
              </a:rPr>
              <a:t>Category</a:t>
            </a:r>
            <a:r>
              <a:rPr spc="-165" dirty="0">
                <a:latin typeface="Lucida Sans Unicode"/>
                <a:cs typeface="Lucida Sans Unicode"/>
              </a:rPr>
              <a:t> </a:t>
            </a:r>
            <a:r>
              <a:rPr spc="155" dirty="0">
                <a:latin typeface="Lucida Sans Unicode"/>
                <a:cs typeface="Lucida Sans Unicode"/>
              </a:rPr>
              <a:t>Management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2411" y="1072479"/>
            <a:ext cx="3559810" cy="1560830"/>
            <a:chOff x="647162" y="2836091"/>
            <a:chExt cx="3559810" cy="1560830"/>
          </a:xfrm>
        </p:grpSpPr>
        <p:sp>
          <p:nvSpPr>
            <p:cNvPr id="4" name="object 4"/>
            <p:cNvSpPr/>
            <p:nvPr/>
          </p:nvSpPr>
          <p:spPr>
            <a:xfrm>
              <a:off x="651921" y="2840850"/>
              <a:ext cx="3550285" cy="1551305"/>
            </a:xfrm>
            <a:custGeom>
              <a:avLst/>
              <a:gdLst/>
              <a:ahLst/>
              <a:cxnLst/>
              <a:rect l="l" t="t" r="r" b="b"/>
              <a:pathLst>
                <a:path w="3550285" h="1551304">
                  <a:moveTo>
                    <a:pt x="3494298" y="0"/>
                  </a:moveTo>
                  <a:lnTo>
                    <a:pt x="55572" y="0"/>
                  </a:lnTo>
                  <a:lnTo>
                    <a:pt x="51708" y="381"/>
                  </a:lnTo>
                  <a:lnTo>
                    <a:pt x="14659" y="20180"/>
                  </a:lnTo>
                  <a:lnTo>
                    <a:pt x="0" y="55575"/>
                  </a:lnTo>
                  <a:lnTo>
                    <a:pt x="0" y="1491805"/>
                  </a:lnTo>
                  <a:lnTo>
                    <a:pt x="0" y="1495704"/>
                  </a:lnTo>
                  <a:lnTo>
                    <a:pt x="14659" y="1531099"/>
                  </a:lnTo>
                  <a:lnTo>
                    <a:pt x="51708" y="1550898"/>
                  </a:lnTo>
                  <a:lnTo>
                    <a:pt x="55572" y="1551279"/>
                  </a:lnTo>
                  <a:lnTo>
                    <a:pt x="3494298" y="1551279"/>
                  </a:lnTo>
                  <a:lnTo>
                    <a:pt x="3529693" y="1536623"/>
                  </a:lnTo>
                  <a:lnTo>
                    <a:pt x="3549492" y="1499577"/>
                  </a:lnTo>
                  <a:lnTo>
                    <a:pt x="3549873" y="1495704"/>
                  </a:lnTo>
                  <a:lnTo>
                    <a:pt x="3549873" y="55575"/>
                  </a:lnTo>
                  <a:lnTo>
                    <a:pt x="3535205" y="20180"/>
                  </a:lnTo>
                  <a:lnTo>
                    <a:pt x="3498159" y="381"/>
                  </a:lnTo>
                  <a:lnTo>
                    <a:pt x="349429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1921" y="2840850"/>
              <a:ext cx="3550285" cy="1551305"/>
            </a:xfrm>
            <a:custGeom>
              <a:avLst/>
              <a:gdLst/>
              <a:ahLst/>
              <a:cxnLst/>
              <a:rect l="l" t="t" r="r" b="b"/>
              <a:pathLst>
                <a:path w="3550285" h="1551304">
                  <a:moveTo>
                    <a:pt x="0" y="1491805"/>
                  </a:moveTo>
                  <a:lnTo>
                    <a:pt x="0" y="59474"/>
                  </a:lnTo>
                  <a:lnTo>
                    <a:pt x="0" y="55575"/>
                  </a:lnTo>
                  <a:lnTo>
                    <a:pt x="377" y="51701"/>
                  </a:lnTo>
                  <a:lnTo>
                    <a:pt x="1141" y="47879"/>
                  </a:lnTo>
                  <a:lnTo>
                    <a:pt x="1905" y="44043"/>
                  </a:lnTo>
                  <a:lnTo>
                    <a:pt x="3031" y="40322"/>
                  </a:lnTo>
                  <a:lnTo>
                    <a:pt x="17418" y="17424"/>
                  </a:lnTo>
                  <a:lnTo>
                    <a:pt x="20181" y="14655"/>
                  </a:lnTo>
                  <a:lnTo>
                    <a:pt x="47877" y="1143"/>
                  </a:lnTo>
                  <a:lnTo>
                    <a:pt x="51708" y="381"/>
                  </a:lnTo>
                  <a:lnTo>
                    <a:pt x="55572" y="0"/>
                  </a:lnTo>
                  <a:lnTo>
                    <a:pt x="59481" y="0"/>
                  </a:lnTo>
                  <a:lnTo>
                    <a:pt x="3490386" y="0"/>
                  </a:lnTo>
                  <a:lnTo>
                    <a:pt x="3494298" y="0"/>
                  </a:lnTo>
                  <a:lnTo>
                    <a:pt x="3498159" y="381"/>
                  </a:lnTo>
                  <a:lnTo>
                    <a:pt x="3501994" y="1143"/>
                  </a:lnTo>
                  <a:lnTo>
                    <a:pt x="3505829" y="1905"/>
                  </a:lnTo>
                  <a:lnTo>
                    <a:pt x="3523432" y="10020"/>
                  </a:lnTo>
                  <a:lnTo>
                    <a:pt x="3526683" y="12192"/>
                  </a:lnTo>
                  <a:lnTo>
                    <a:pt x="3529693" y="14655"/>
                  </a:lnTo>
                  <a:lnTo>
                    <a:pt x="3532449" y="17424"/>
                  </a:lnTo>
                  <a:lnTo>
                    <a:pt x="3535205" y="20180"/>
                  </a:lnTo>
                  <a:lnTo>
                    <a:pt x="3548730" y="47879"/>
                  </a:lnTo>
                  <a:lnTo>
                    <a:pt x="3549492" y="51701"/>
                  </a:lnTo>
                  <a:lnTo>
                    <a:pt x="3549873" y="55575"/>
                  </a:lnTo>
                  <a:lnTo>
                    <a:pt x="3549873" y="59474"/>
                  </a:lnTo>
                  <a:lnTo>
                    <a:pt x="3549873" y="1491805"/>
                  </a:lnTo>
                  <a:lnTo>
                    <a:pt x="3549873" y="1495704"/>
                  </a:lnTo>
                  <a:lnTo>
                    <a:pt x="3549492" y="1499577"/>
                  </a:lnTo>
                  <a:lnTo>
                    <a:pt x="3548730" y="1503400"/>
                  </a:lnTo>
                  <a:lnTo>
                    <a:pt x="3547968" y="1507236"/>
                  </a:lnTo>
                  <a:lnTo>
                    <a:pt x="3546838" y="1510957"/>
                  </a:lnTo>
                  <a:lnTo>
                    <a:pt x="3545339" y="1514563"/>
                  </a:lnTo>
                  <a:lnTo>
                    <a:pt x="3543841" y="1518170"/>
                  </a:lnTo>
                  <a:lnTo>
                    <a:pt x="3532449" y="1533855"/>
                  </a:lnTo>
                  <a:lnTo>
                    <a:pt x="3529693" y="1536623"/>
                  </a:lnTo>
                  <a:lnTo>
                    <a:pt x="3526683" y="1539087"/>
                  </a:lnTo>
                  <a:lnTo>
                    <a:pt x="3523432" y="1541259"/>
                  </a:lnTo>
                  <a:lnTo>
                    <a:pt x="3520193" y="1543431"/>
                  </a:lnTo>
                  <a:lnTo>
                    <a:pt x="3501994" y="1550136"/>
                  </a:lnTo>
                  <a:lnTo>
                    <a:pt x="3498159" y="1550898"/>
                  </a:lnTo>
                  <a:lnTo>
                    <a:pt x="3494298" y="1551279"/>
                  </a:lnTo>
                  <a:lnTo>
                    <a:pt x="3490386" y="1551279"/>
                  </a:lnTo>
                  <a:lnTo>
                    <a:pt x="59481" y="1551279"/>
                  </a:lnTo>
                  <a:lnTo>
                    <a:pt x="55572" y="1551279"/>
                  </a:lnTo>
                  <a:lnTo>
                    <a:pt x="51708" y="1550898"/>
                  </a:lnTo>
                  <a:lnTo>
                    <a:pt x="47877" y="1550136"/>
                  </a:lnTo>
                  <a:lnTo>
                    <a:pt x="44043" y="1549374"/>
                  </a:lnTo>
                  <a:lnTo>
                    <a:pt x="17418" y="1533855"/>
                  </a:lnTo>
                  <a:lnTo>
                    <a:pt x="14659" y="1531099"/>
                  </a:lnTo>
                  <a:lnTo>
                    <a:pt x="1141" y="1503400"/>
                  </a:lnTo>
                  <a:lnTo>
                    <a:pt x="377" y="1499577"/>
                  </a:lnTo>
                  <a:lnTo>
                    <a:pt x="0" y="1495704"/>
                  </a:lnTo>
                  <a:lnTo>
                    <a:pt x="0" y="1491805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5776" y="1235848"/>
            <a:ext cx="3220085" cy="11779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solidFill>
                  <a:srgbClr val="E5E0DF"/>
                </a:solidFill>
                <a:latin typeface="Lucida Sans Unicode"/>
                <a:cs typeface="Lucida Sans Unicode"/>
              </a:rPr>
              <a:t>"Create</a:t>
            </a:r>
            <a:r>
              <a:rPr sz="1650" spc="280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E5E0DF"/>
                </a:solidFill>
                <a:latin typeface="Lucida Sans Unicode"/>
                <a:cs typeface="Lucida Sans Unicode"/>
              </a:rPr>
              <a:t>New"</a:t>
            </a:r>
            <a:endParaRPr sz="16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34100"/>
              </a:lnSpc>
              <a:spcBef>
                <a:spcPts val="540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"Create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New"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option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allows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fill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out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registration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form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add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details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new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account.</a:t>
            </a:r>
            <a:endParaRPr sz="1350" dirty="0">
              <a:latin typeface="Roboto Lt"/>
              <a:cs typeface="Roboto L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66061" y="1077238"/>
            <a:ext cx="3569335" cy="1560830"/>
            <a:chOff x="4377859" y="2836091"/>
            <a:chExt cx="3569335" cy="1560830"/>
          </a:xfrm>
        </p:grpSpPr>
        <p:sp>
          <p:nvSpPr>
            <p:cNvPr id="8" name="object 8"/>
            <p:cNvSpPr/>
            <p:nvPr/>
          </p:nvSpPr>
          <p:spPr>
            <a:xfrm>
              <a:off x="4382617" y="2840850"/>
              <a:ext cx="3559810" cy="1551305"/>
            </a:xfrm>
            <a:custGeom>
              <a:avLst/>
              <a:gdLst/>
              <a:ahLst/>
              <a:cxnLst/>
              <a:rect l="l" t="t" r="r" b="b"/>
              <a:pathLst>
                <a:path w="3559809" h="1551304">
                  <a:moveTo>
                    <a:pt x="3503815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1491805"/>
                  </a:lnTo>
                  <a:lnTo>
                    <a:pt x="0" y="1495704"/>
                  </a:lnTo>
                  <a:lnTo>
                    <a:pt x="14655" y="1531099"/>
                  </a:lnTo>
                  <a:lnTo>
                    <a:pt x="51701" y="1550898"/>
                  </a:lnTo>
                  <a:lnTo>
                    <a:pt x="55575" y="1551279"/>
                  </a:lnTo>
                  <a:lnTo>
                    <a:pt x="3503815" y="1551279"/>
                  </a:lnTo>
                  <a:lnTo>
                    <a:pt x="3539197" y="1536623"/>
                  </a:lnTo>
                  <a:lnTo>
                    <a:pt x="3559009" y="1499577"/>
                  </a:lnTo>
                  <a:lnTo>
                    <a:pt x="3559390" y="1495704"/>
                  </a:lnTo>
                  <a:lnTo>
                    <a:pt x="3559390" y="55575"/>
                  </a:lnTo>
                  <a:lnTo>
                    <a:pt x="3544722" y="20180"/>
                  </a:lnTo>
                  <a:lnTo>
                    <a:pt x="3507676" y="381"/>
                  </a:lnTo>
                  <a:lnTo>
                    <a:pt x="3503815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382617" y="2840850"/>
              <a:ext cx="3559810" cy="1551305"/>
            </a:xfrm>
            <a:custGeom>
              <a:avLst/>
              <a:gdLst/>
              <a:ahLst/>
              <a:cxnLst/>
              <a:rect l="l" t="t" r="r" b="b"/>
              <a:pathLst>
                <a:path w="3559809" h="1551304">
                  <a:moveTo>
                    <a:pt x="0" y="1491805"/>
                  </a:moveTo>
                  <a:lnTo>
                    <a:pt x="0" y="59474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79"/>
                  </a:lnTo>
                  <a:lnTo>
                    <a:pt x="1905" y="44043"/>
                  </a:lnTo>
                  <a:lnTo>
                    <a:pt x="3035" y="40322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7848" y="29679"/>
                  </a:lnTo>
                  <a:lnTo>
                    <a:pt x="10020" y="26428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55"/>
                  </a:lnTo>
                  <a:lnTo>
                    <a:pt x="23190" y="12192"/>
                  </a:lnTo>
                  <a:lnTo>
                    <a:pt x="26441" y="10020"/>
                  </a:lnTo>
                  <a:lnTo>
                    <a:pt x="29679" y="7848"/>
                  </a:lnTo>
                  <a:lnTo>
                    <a:pt x="47879" y="1143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74" y="0"/>
                  </a:lnTo>
                  <a:lnTo>
                    <a:pt x="3499904" y="0"/>
                  </a:lnTo>
                  <a:lnTo>
                    <a:pt x="3503815" y="0"/>
                  </a:lnTo>
                  <a:lnTo>
                    <a:pt x="3507676" y="381"/>
                  </a:lnTo>
                  <a:lnTo>
                    <a:pt x="3532949" y="10020"/>
                  </a:lnTo>
                  <a:lnTo>
                    <a:pt x="3536200" y="12192"/>
                  </a:lnTo>
                  <a:lnTo>
                    <a:pt x="3539197" y="14655"/>
                  </a:lnTo>
                  <a:lnTo>
                    <a:pt x="3541966" y="17424"/>
                  </a:lnTo>
                  <a:lnTo>
                    <a:pt x="3544722" y="20180"/>
                  </a:lnTo>
                  <a:lnTo>
                    <a:pt x="3547198" y="23190"/>
                  </a:lnTo>
                  <a:lnTo>
                    <a:pt x="3549357" y="26428"/>
                  </a:lnTo>
                  <a:lnTo>
                    <a:pt x="3551529" y="29679"/>
                  </a:lnTo>
                  <a:lnTo>
                    <a:pt x="3553358" y="33108"/>
                  </a:lnTo>
                  <a:lnTo>
                    <a:pt x="3554857" y="36715"/>
                  </a:lnTo>
                  <a:lnTo>
                    <a:pt x="3556355" y="40322"/>
                  </a:lnTo>
                  <a:lnTo>
                    <a:pt x="3557485" y="44043"/>
                  </a:lnTo>
                  <a:lnTo>
                    <a:pt x="3558247" y="47879"/>
                  </a:lnTo>
                  <a:lnTo>
                    <a:pt x="3559009" y="51701"/>
                  </a:lnTo>
                  <a:lnTo>
                    <a:pt x="3559390" y="55575"/>
                  </a:lnTo>
                  <a:lnTo>
                    <a:pt x="3559390" y="59474"/>
                  </a:lnTo>
                  <a:lnTo>
                    <a:pt x="3559390" y="1491805"/>
                  </a:lnTo>
                  <a:lnTo>
                    <a:pt x="3559390" y="1495704"/>
                  </a:lnTo>
                  <a:lnTo>
                    <a:pt x="3559009" y="1499577"/>
                  </a:lnTo>
                  <a:lnTo>
                    <a:pt x="3558247" y="1503400"/>
                  </a:lnTo>
                  <a:lnTo>
                    <a:pt x="3557485" y="1507236"/>
                  </a:lnTo>
                  <a:lnTo>
                    <a:pt x="3556355" y="1510957"/>
                  </a:lnTo>
                  <a:lnTo>
                    <a:pt x="3554857" y="1514563"/>
                  </a:lnTo>
                  <a:lnTo>
                    <a:pt x="3553358" y="1518170"/>
                  </a:lnTo>
                  <a:lnTo>
                    <a:pt x="3551529" y="1521599"/>
                  </a:lnTo>
                  <a:lnTo>
                    <a:pt x="3549357" y="1524850"/>
                  </a:lnTo>
                  <a:lnTo>
                    <a:pt x="3547198" y="1528089"/>
                  </a:lnTo>
                  <a:lnTo>
                    <a:pt x="3544722" y="1531099"/>
                  </a:lnTo>
                  <a:lnTo>
                    <a:pt x="3541966" y="1533855"/>
                  </a:lnTo>
                  <a:lnTo>
                    <a:pt x="3539197" y="1536623"/>
                  </a:lnTo>
                  <a:lnTo>
                    <a:pt x="3536200" y="1539087"/>
                  </a:lnTo>
                  <a:lnTo>
                    <a:pt x="3532949" y="1541259"/>
                  </a:lnTo>
                  <a:lnTo>
                    <a:pt x="3529711" y="1543431"/>
                  </a:lnTo>
                  <a:lnTo>
                    <a:pt x="3526282" y="1545259"/>
                  </a:lnTo>
                  <a:lnTo>
                    <a:pt x="3522662" y="1546758"/>
                  </a:lnTo>
                  <a:lnTo>
                    <a:pt x="3519055" y="1548257"/>
                  </a:lnTo>
                  <a:lnTo>
                    <a:pt x="3515334" y="1549374"/>
                  </a:lnTo>
                  <a:lnTo>
                    <a:pt x="3511511" y="1550136"/>
                  </a:lnTo>
                  <a:lnTo>
                    <a:pt x="3507676" y="1550898"/>
                  </a:lnTo>
                  <a:lnTo>
                    <a:pt x="3503815" y="1551279"/>
                  </a:lnTo>
                  <a:lnTo>
                    <a:pt x="3499904" y="1551279"/>
                  </a:lnTo>
                  <a:lnTo>
                    <a:pt x="59474" y="1551279"/>
                  </a:lnTo>
                  <a:lnTo>
                    <a:pt x="55575" y="1551279"/>
                  </a:lnTo>
                  <a:lnTo>
                    <a:pt x="51701" y="1550898"/>
                  </a:lnTo>
                  <a:lnTo>
                    <a:pt x="47879" y="1550136"/>
                  </a:lnTo>
                  <a:lnTo>
                    <a:pt x="44043" y="1549374"/>
                  </a:lnTo>
                  <a:lnTo>
                    <a:pt x="40322" y="1548257"/>
                  </a:lnTo>
                  <a:lnTo>
                    <a:pt x="36715" y="1546758"/>
                  </a:lnTo>
                  <a:lnTo>
                    <a:pt x="33108" y="1545259"/>
                  </a:lnTo>
                  <a:lnTo>
                    <a:pt x="29679" y="1543431"/>
                  </a:lnTo>
                  <a:lnTo>
                    <a:pt x="26441" y="1541259"/>
                  </a:lnTo>
                  <a:lnTo>
                    <a:pt x="23190" y="1539087"/>
                  </a:lnTo>
                  <a:lnTo>
                    <a:pt x="20180" y="1536623"/>
                  </a:lnTo>
                  <a:lnTo>
                    <a:pt x="17424" y="1533855"/>
                  </a:lnTo>
                  <a:lnTo>
                    <a:pt x="14655" y="1531099"/>
                  </a:lnTo>
                  <a:lnTo>
                    <a:pt x="4533" y="1514563"/>
                  </a:lnTo>
                  <a:lnTo>
                    <a:pt x="3035" y="1510957"/>
                  </a:lnTo>
                  <a:lnTo>
                    <a:pt x="1905" y="1507236"/>
                  </a:lnTo>
                  <a:lnTo>
                    <a:pt x="1143" y="1503400"/>
                  </a:lnTo>
                  <a:lnTo>
                    <a:pt x="381" y="1499577"/>
                  </a:lnTo>
                  <a:lnTo>
                    <a:pt x="0" y="1495704"/>
                  </a:lnTo>
                  <a:lnTo>
                    <a:pt x="0" y="1491805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52420" y="1235848"/>
            <a:ext cx="3068955" cy="114037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solidFill>
                  <a:srgbClr val="E5E0DF"/>
                </a:solidFill>
                <a:latin typeface="Lucida Sans Unicode"/>
                <a:cs typeface="Lucida Sans Unicode"/>
              </a:rPr>
              <a:t>"View</a:t>
            </a:r>
            <a:r>
              <a:rPr sz="1650" spc="-65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E5E0DF"/>
                </a:solidFill>
                <a:latin typeface="Lucida Sans Unicode"/>
                <a:cs typeface="Lucida Sans Unicode"/>
              </a:rPr>
              <a:t>All"</a:t>
            </a:r>
            <a:endParaRPr sz="165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34100"/>
              </a:lnSpc>
              <a:spcBef>
                <a:spcPts val="540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"View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All"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option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presents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list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all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existing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easy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oversight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database.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BD6F7C-455A-FDFE-89C7-44CE1675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4740"/>
            <a:ext cx="11442701" cy="36905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0750" y="0"/>
            <a:ext cx="3819245" cy="539750"/>
          </a:xfrm>
          <a:prstGeom prst="rect">
            <a:avLst/>
          </a:prstGeom>
        </p:spPr>
        <p:txBody>
          <a:bodyPr vert="horz" wrap="square" lIns="0" tIns="1014527" rIns="0" bIns="0" rtlCol="0">
            <a:spAutoFit/>
          </a:bodyPr>
          <a:lstStyle/>
          <a:p>
            <a:pPr marL="1021080">
              <a:lnSpc>
                <a:spcPct val="100000"/>
              </a:lnSpc>
              <a:spcBef>
                <a:spcPts val="120"/>
              </a:spcBef>
            </a:pPr>
            <a:r>
              <a:rPr spc="200" dirty="0"/>
              <a:t>Pagination</a:t>
            </a:r>
            <a:r>
              <a:rPr spc="-60" dirty="0"/>
              <a:t> </a:t>
            </a:r>
            <a:r>
              <a:rPr spc="395" dirty="0"/>
              <a:t>and</a:t>
            </a:r>
            <a:r>
              <a:rPr spc="-60" dirty="0"/>
              <a:t> </a:t>
            </a:r>
            <a:r>
              <a:rPr spc="155" dirty="0"/>
              <a:t>Sorting</a:t>
            </a:r>
          </a:p>
        </p:txBody>
      </p:sp>
      <p:sp>
        <p:nvSpPr>
          <p:cNvPr id="3" name="object 3"/>
          <p:cNvSpPr/>
          <p:nvPr/>
        </p:nvSpPr>
        <p:spPr>
          <a:xfrm>
            <a:off x="2287588" y="2303478"/>
            <a:ext cx="8128000" cy="514350"/>
          </a:xfrm>
          <a:custGeom>
            <a:avLst/>
            <a:gdLst/>
            <a:ahLst/>
            <a:cxnLst/>
            <a:rect l="l" t="t" r="r" b="b"/>
            <a:pathLst>
              <a:path w="8128000" h="514350">
                <a:moveTo>
                  <a:pt x="0" y="454431"/>
                </a:moveTo>
                <a:lnTo>
                  <a:pt x="0" y="59474"/>
                </a:lnTo>
                <a:lnTo>
                  <a:pt x="0" y="55575"/>
                </a:lnTo>
                <a:lnTo>
                  <a:pt x="381" y="51701"/>
                </a:lnTo>
                <a:lnTo>
                  <a:pt x="1143" y="47879"/>
                </a:lnTo>
                <a:lnTo>
                  <a:pt x="1905" y="44043"/>
                </a:lnTo>
                <a:lnTo>
                  <a:pt x="3035" y="40322"/>
                </a:lnTo>
                <a:lnTo>
                  <a:pt x="4533" y="36715"/>
                </a:lnTo>
                <a:lnTo>
                  <a:pt x="6019" y="33108"/>
                </a:lnTo>
                <a:lnTo>
                  <a:pt x="7848" y="29679"/>
                </a:lnTo>
                <a:lnTo>
                  <a:pt x="10020" y="26428"/>
                </a:lnTo>
                <a:lnTo>
                  <a:pt x="12192" y="23177"/>
                </a:lnTo>
                <a:lnTo>
                  <a:pt x="14655" y="20180"/>
                </a:lnTo>
                <a:lnTo>
                  <a:pt x="17424" y="17424"/>
                </a:lnTo>
                <a:lnTo>
                  <a:pt x="20180" y="14655"/>
                </a:lnTo>
                <a:lnTo>
                  <a:pt x="23190" y="12192"/>
                </a:lnTo>
                <a:lnTo>
                  <a:pt x="26441" y="10020"/>
                </a:lnTo>
                <a:lnTo>
                  <a:pt x="29679" y="7848"/>
                </a:lnTo>
                <a:lnTo>
                  <a:pt x="33108" y="6019"/>
                </a:lnTo>
                <a:lnTo>
                  <a:pt x="36715" y="4521"/>
                </a:lnTo>
                <a:lnTo>
                  <a:pt x="40322" y="3022"/>
                </a:lnTo>
                <a:lnTo>
                  <a:pt x="44043" y="1905"/>
                </a:lnTo>
                <a:lnTo>
                  <a:pt x="47879" y="1130"/>
                </a:lnTo>
                <a:lnTo>
                  <a:pt x="51714" y="381"/>
                </a:lnTo>
                <a:lnTo>
                  <a:pt x="55575" y="0"/>
                </a:lnTo>
                <a:lnTo>
                  <a:pt x="59486" y="0"/>
                </a:lnTo>
                <a:lnTo>
                  <a:pt x="8068094" y="0"/>
                </a:lnTo>
                <a:lnTo>
                  <a:pt x="8072005" y="0"/>
                </a:lnTo>
                <a:lnTo>
                  <a:pt x="8075866" y="381"/>
                </a:lnTo>
                <a:lnTo>
                  <a:pt x="8079702" y="1130"/>
                </a:lnTo>
                <a:lnTo>
                  <a:pt x="8083524" y="1905"/>
                </a:lnTo>
                <a:lnTo>
                  <a:pt x="8087245" y="3022"/>
                </a:lnTo>
                <a:lnTo>
                  <a:pt x="8090852" y="4521"/>
                </a:lnTo>
                <a:lnTo>
                  <a:pt x="8094459" y="6019"/>
                </a:lnTo>
                <a:lnTo>
                  <a:pt x="8097888" y="7848"/>
                </a:lnTo>
                <a:lnTo>
                  <a:pt x="8101139" y="10020"/>
                </a:lnTo>
                <a:lnTo>
                  <a:pt x="8104390" y="12192"/>
                </a:lnTo>
                <a:lnTo>
                  <a:pt x="8117548" y="26428"/>
                </a:lnTo>
                <a:lnTo>
                  <a:pt x="8119719" y="29679"/>
                </a:lnTo>
                <a:lnTo>
                  <a:pt x="8121548" y="33108"/>
                </a:lnTo>
                <a:lnTo>
                  <a:pt x="8123047" y="36715"/>
                </a:lnTo>
                <a:lnTo>
                  <a:pt x="8124545" y="40322"/>
                </a:lnTo>
                <a:lnTo>
                  <a:pt x="8127581" y="59474"/>
                </a:lnTo>
                <a:lnTo>
                  <a:pt x="8127581" y="454431"/>
                </a:lnTo>
                <a:lnTo>
                  <a:pt x="8123047" y="477202"/>
                </a:lnTo>
                <a:lnTo>
                  <a:pt x="8121548" y="480809"/>
                </a:lnTo>
                <a:lnTo>
                  <a:pt x="8119719" y="484238"/>
                </a:lnTo>
                <a:lnTo>
                  <a:pt x="8117548" y="487476"/>
                </a:lnTo>
                <a:lnTo>
                  <a:pt x="8115376" y="490728"/>
                </a:lnTo>
                <a:lnTo>
                  <a:pt x="8090852" y="509384"/>
                </a:lnTo>
                <a:lnTo>
                  <a:pt x="8087245" y="510882"/>
                </a:lnTo>
                <a:lnTo>
                  <a:pt x="8083524" y="512013"/>
                </a:lnTo>
                <a:lnTo>
                  <a:pt x="8079702" y="512775"/>
                </a:lnTo>
                <a:lnTo>
                  <a:pt x="8075866" y="513537"/>
                </a:lnTo>
                <a:lnTo>
                  <a:pt x="8072005" y="513918"/>
                </a:lnTo>
                <a:lnTo>
                  <a:pt x="8068094" y="513918"/>
                </a:lnTo>
                <a:lnTo>
                  <a:pt x="59486" y="513918"/>
                </a:lnTo>
                <a:lnTo>
                  <a:pt x="55575" y="513918"/>
                </a:lnTo>
                <a:lnTo>
                  <a:pt x="51714" y="513537"/>
                </a:lnTo>
                <a:lnTo>
                  <a:pt x="47879" y="512775"/>
                </a:lnTo>
                <a:lnTo>
                  <a:pt x="44043" y="512013"/>
                </a:lnTo>
                <a:lnTo>
                  <a:pt x="40322" y="510882"/>
                </a:lnTo>
                <a:lnTo>
                  <a:pt x="36715" y="509384"/>
                </a:lnTo>
                <a:lnTo>
                  <a:pt x="33108" y="507898"/>
                </a:lnTo>
                <a:lnTo>
                  <a:pt x="17424" y="496493"/>
                </a:lnTo>
                <a:lnTo>
                  <a:pt x="14655" y="493737"/>
                </a:lnTo>
                <a:lnTo>
                  <a:pt x="12192" y="490728"/>
                </a:lnTo>
                <a:lnTo>
                  <a:pt x="10020" y="487476"/>
                </a:lnTo>
                <a:lnTo>
                  <a:pt x="7848" y="484238"/>
                </a:lnTo>
                <a:lnTo>
                  <a:pt x="6019" y="480809"/>
                </a:lnTo>
                <a:lnTo>
                  <a:pt x="4533" y="477202"/>
                </a:lnTo>
                <a:lnTo>
                  <a:pt x="3035" y="473595"/>
                </a:lnTo>
                <a:lnTo>
                  <a:pt x="1905" y="469874"/>
                </a:lnTo>
                <a:lnTo>
                  <a:pt x="1143" y="466039"/>
                </a:lnTo>
                <a:lnTo>
                  <a:pt x="381" y="462216"/>
                </a:lnTo>
                <a:lnTo>
                  <a:pt x="0" y="458343"/>
                </a:lnTo>
                <a:lnTo>
                  <a:pt x="0" y="454431"/>
                </a:lnTo>
                <a:close/>
              </a:path>
            </a:pathLst>
          </a:custGeom>
          <a:ln w="95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92350" y="2308225"/>
            <a:ext cx="8118475" cy="504825"/>
          </a:xfrm>
          <a:prstGeom prst="rect">
            <a:avLst/>
          </a:prstGeom>
          <a:solidFill>
            <a:srgbClr val="FFFFFF">
              <a:alpha val="3919"/>
            </a:srgbClr>
          </a:solidFill>
        </p:spPr>
        <p:txBody>
          <a:bodyPr vert="horz" wrap="square" lIns="0" tIns="13271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45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At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bottom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page,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there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pagination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sorting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functionality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rows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based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fields.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4CA40-81D7-1657-69D0-9AF8F3FC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35" y="3375025"/>
            <a:ext cx="7727463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9477" y="131827"/>
            <a:ext cx="3581400" cy="1046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Edit</a:t>
            </a:r>
            <a:r>
              <a:rPr spc="-85" dirty="0"/>
              <a:t> </a:t>
            </a:r>
            <a:r>
              <a:rPr spc="145" dirty="0"/>
              <a:t>User</a:t>
            </a:r>
            <a:r>
              <a:rPr spc="-80" dirty="0"/>
              <a:t> </a:t>
            </a:r>
            <a:r>
              <a:rPr spc="185" dirty="0"/>
              <a:t>Template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1477672"/>
            <a:ext cx="3743325" cy="417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100"/>
              </a:lnSpc>
              <a:spcBef>
                <a:spcPts val="100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editing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template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allows administrators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modify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account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details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settings.</a:t>
            </a:r>
            <a:r>
              <a:rPr sz="1350" spc="-7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This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comprehensive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interface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enables seamless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information, permissions,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account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status.</a:t>
            </a:r>
            <a:endParaRPr sz="1350">
              <a:latin typeface="Roboto Lt"/>
              <a:cs typeface="Roboto Lt"/>
            </a:endParaRPr>
          </a:p>
          <a:p>
            <a:pPr marL="12700" marR="43180">
              <a:lnSpc>
                <a:spcPct val="133000"/>
              </a:lnSpc>
              <a:spcBef>
                <a:spcPts val="1215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Key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features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edit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template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include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the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ability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update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personal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details,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contact information,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login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credentials.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Administrators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can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also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adjust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roles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levels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appropriate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permissions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are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granted.</a:t>
            </a:r>
            <a:endParaRPr sz="1350">
              <a:latin typeface="Roboto Lt"/>
              <a:cs typeface="Roboto Lt"/>
            </a:endParaRPr>
          </a:p>
          <a:p>
            <a:pPr marL="12700" marR="148590">
              <a:lnSpc>
                <a:spcPct val="132600"/>
              </a:lnSpc>
              <a:spcBef>
                <a:spcPts val="1225"/>
              </a:spcBef>
            </a:pP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Additionally,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template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options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deactivate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accounts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reset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passwords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as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needed,</a:t>
            </a:r>
            <a:r>
              <a:rPr sz="1350" spc="-5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maintaining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tight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control</a:t>
            </a:r>
            <a:r>
              <a:rPr sz="1350" spc="-5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over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user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database.</a:t>
            </a:r>
            <a:endParaRPr sz="1350">
              <a:latin typeface="Roboto Lt"/>
              <a:cs typeface="Roboto 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058C3-BC89-0992-0EC7-168CC56C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296" y="131827"/>
            <a:ext cx="4468656" cy="56815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1B1C1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8515" y="1957337"/>
            <a:ext cx="177546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45" dirty="0"/>
              <a:t>Abstract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38515" y="2733930"/>
            <a:ext cx="7876540" cy="167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14"/>
              </a:spcBef>
            </a:pP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business-to-consumer</a:t>
            </a:r>
            <a:r>
              <a:rPr sz="1350" spc="-8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aspect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8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product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commerce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(e-commerce)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most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visible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business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use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World 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Wide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Web.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primary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goal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an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e-commerce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site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sell </a:t>
            </a:r>
            <a:r>
              <a:rPr sz="1350" spc="100" dirty="0">
                <a:solidFill>
                  <a:srgbClr val="CFCBBF"/>
                </a:solidFill>
                <a:latin typeface="Trebuchet MS"/>
                <a:cs typeface="Trebuchet MS"/>
              </a:rPr>
              <a:t>goods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online.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This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project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deals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with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developing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e-commerce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website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Online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Product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Sales.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70" dirty="0">
                <a:solidFill>
                  <a:srgbClr val="CFCBBF"/>
                </a:solidFill>
                <a:latin typeface="Trebuchet MS"/>
                <a:cs typeface="Trebuchet MS"/>
              </a:rPr>
              <a:t>It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provides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user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with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catalog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products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available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purchase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CFCBBF"/>
                </a:solidFill>
                <a:latin typeface="Trebuchet MS"/>
                <a:cs typeface="Trebuchet MS"/>
              </a:rPr>
              <a:t>in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store.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In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order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facilitate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online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purchase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cart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provided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-45" dirty="0">
                <a:solidFill>
                  <a:srgbClr val="CFCBBF"/>
                </a:solidFill>
                <a:latin typeface="Trebuchet MS"/>
                <a:cs typeface="Trebuchet MS"/>
              </a:rPr>
              <a:t>user.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system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implemented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using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3-tier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approach,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with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backend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database,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middle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45" dirty="0">
                <a:solidFill>
                  <a:srgbClr val="CFCBBF"/>
                </a:solidFill>
                <a:latin typeface="Trebuchet MS"/>
                <a:cs typeface="Trebuchet MS"/>
              </a:rPr>
              <a:t>tier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web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browser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frontend.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8550" y="555625"/>
            <a:ext cx="6096000" cy="1046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>
                <a:latin typeface="Lucida Sans Unicode"/>
                <a:cs typeface="Lucida Sans Unicode"/>
              </a:rPr>
              <a:t>User</a:t>
            </a:r>
            <a:r>
              <a:rPr spc="-170" dirty="0">
                <a:latin typeface="Lucida Sans Unicode"/>
                <a:cs typeface="Lucida Sans Unicode"/>
              </a:rPr>
              <a:t> </a:t>
            </a:r>
            <a:r>
              <a:rPr spc="125" dirty="0">
                <a:latin typeface="Lucida Sans Unicode"/>
                <a:cs typeface="Lucida Sans Unicode"/>
              </a:rPr>
              <a:t>Category</a:t>
            </a:r>
            <a:r>
              <a:rPr spc="-165" dirty="0">
                <a:latin typeface="Lucida Sans Unicode"/>
                <a:cs typeface="Lucida Sans Unicode"/>
              </a:rPr>
              <a:t> </a:t>
            </a:r>
            <a:r>
              <a:rPr lang="en-IN" spc="-165" dirty="0">
                <a:latin typeface="Lucida Sans Unicode"/>
                <a:cs typeface="Lucida Sans Unicode"/>
              </a:rPr>
              <a:t>   </a:t>
            </a:r>
            <a:r>
              <a:rPr spc="155" dirty="0">
                <a:latin typeface="Lucida Sans Unicode"/>
                <a:cs typeface="Lucida Sans Unicode"/>
              </a:rPr>
              <a:t>Management</a:t>
            </a:r>
          </a:p>
        </p:txBody>
      </p:sp>
      <p:sp>
        <p:nvSpPr>
          <p:cNvPr id="3" name="object 3"/>
          <p:cNvSpPr/>
          <p:nvPr/>
        </p:nvSpPr>
        <p:spPr>
          <a:xfrm>
            <a:off x="1684515" y="257912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4515" y="318822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4515" y="38068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46"/>
                </a:lnTo>
                <a:lnTo>
                  <a:pt x="24765" y="57111"/>
                </a:lnTo>
                <a:lnTo>
                  <a:pt x="32346" y="57111"/>
                </a:lnTo>
                <a:lnTo>
                  <a:pt x="57111" y="32346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4515" y="442542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46"/>
                </a:lnTo>
                <a:lnTo>
                  <a:pt x="24765" y="57111"/>
                </a:lnTo>
                <a:lnTo>
                  <a:pt x="32346" y="57111"/>
                </a:lnTo>
                <a:lnTo>
                  <a:pt x="57111" y="32346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2265107" y="2037333"/>
            <a:ext cx="8160639" cy="4066540"/>
          </a:xfrm>
          <a:prstGeom prst="rect">
            <a:avLst/>
          </a:prstGeom>
        </p:spPr>
        <p:txBody>
          <a:bodyPr vert="horz" wrap="square" lIns="0" tIns="88839" rIns="0" bIns="0" rtlCol="0">
            <a:spAutoFit/>
          </a:bodyPr>
          <a:lstStyle/>
          <a:p>
            <a:pPr marL="286385" marR="12700">
              <a:lnSpc>
                <a:spcPct val="129500"/>
              </a:lnSpc>
              <a:spcBef>
                <a:spcPts val="100"/>
              </a:spcBef>
            </a:pPr>
            <a:r>
              <a:rPr b="1" dirty="0">
                <a:latin typeface="Roboto"/>
                <a:cs typeface="Roboto"/>
              </a:rPr>
              <a:t>User</a:t>
            </a:r>
            <a:r>
              <a:rPr b="1" spc="-30" dirty="0">
                <a:latin typeface="Roboto"/>
                <a:cs typeface="Roboto"/>
              </a:rPr>
              <a:t> </a:t>
            </a:r>
            <a:r>
              <a:rPr b="1" spc="-10" dirty="0">
                <a:latin typeface="Roboto"/>
                <a:cs typeface="Roboto"/>
              </a:rPr>
              <a:t>Creation:</a:t>
            </a:r>
            <a:r>
              <a:rPr b="1" spc="-65" dirty="0">
                <a:latin typeface="Roboto"/>
                <a:cs typeface="Roboto"/>
              </a:rPr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"Create</a:t>
            </a:r>
            <a:r>
              <a:rPr spc="-30" dirty="0"/>
              <a:t> </a:t>
            </a:r>
            <a:r>
              <a:rPr spc="-10" dirty="0"/>
              <a:t>New"</a:t>
            </a:r>
            <a:r>
              <a:rPr spc="-30" dirty="0"/>
              <a:t> </a:t>
            </a:r>
            <a:r>
              <a:rPr dirty="0"/>
              <a:t>option</a:t>
            </a:r>
            <a:r>
              <a:rPr spc="-35" dirty="0"/>
              <a:t> </a:t>
            </a:r>
            <a:r>
              <a:rPr dirty="0"/>
              <a:t>allows</a:t>
            </a:r>
            <a:r>
              <a:rPr spc="-30" dirty="0"/>
              <a:t> </a:t>
            </a:r>
            <a:r>
              <a:rPr dirty="0"/>
              <a:t>users</a:t>
            </a:r>
            <a:r>
              <a:rPr spc="-3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fill</a:t>
            </a:r>
            <a:r>
              <a:rPr spc="-35" dirty="0"/>
              <a:t> </a:t>
            </a:r>
            <a:r>
              <a:rPr dirty="0"/>
              <a:t>out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10" dirty="0"/>
              <a:t>registration</a:t>
            </a:r>
            <a:r>
              <a:rPr spc="-30" dirty="0"/>
              <a:t> </a:t>
            </a:r>
            <a:r>
              <a:rPr dirty="0"/>
              <a:t>form</a:t>
            </a:r>
            <a:r>
              <a:rPr spc="-3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add</a:t>
            </a:r>
            <a:r>
              <a:rPr spc="-30" dirty="0"/>
              <a:t> </a:t>
            </a:r>
            <a:r>
              <a:rPr dirty="0"/>
              <a:t>details</a:t>
            </a:r>
            <a:r>
              <a:rPr spc="-35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25" dirty="0"/>
              <a:t>new </a:t>
            </a:r>
            <a:r>
              <a:rPr dirty="0"/>
              <a:t>user</a:t>
            </a:r>
            <a:r>
              <a:rPr spc="-50" dirty="0"/>
              <a:t> </a:t>
            </a:r>
            <a:r>
              <a:rPr spc="-10" dirty="0"/>
              <a:t>account.</a:t>
            </a:r>
          </a:p>
          <a:p>
            <a:pPr marL="286385" marR="5080">
              <a:lnSpc>
                <a:spcPct val="134100"/>
              </a:lnSpc>
              <a:spcBef>
                <a:spcPts val="525"/>
              </a:spcBef>
            </a:pPr>
            <a:r>
              <a:rPr b="1" dirty="0">
                <a:latin typeface="Roboto"/>
                <a:cs typeface="Roboto"/>
              </a:rPr>
              <a:t>User</a:t>
            </a:r>
            <a:r>
              <a:rPr b="1" spc="-30" dirty="0">
                <a:latin typeface="Roboto"/>
                <a:cs typeface="Roboto"/>
              </a:rPr>
              <a:t> </a:t>
            </a:r>
            <a:r>
              <a:rPr b="1" spc="-20" dirty="0">
                <a:latin typeface="Roboto"/>
                <a:cs typeface="Roboto"/>
              </a:rPr>
              <a:t>Listing:</a:t>
            </a:r>
            <a:r>
              <a:rPr b="1" spc="-65" dirty="0">
                <a:latin typeface="Roboto"/>
                <a:cs typeface="Roboto"/>
              </a:rPr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"View</a:t>
            </a:r>
            <a:r>
              <a:rPr spc="-30" dirty="0"/>
              <a:t> </a:t>
            </a:r>
            <a:r>
              <a:rPr dirty="0"/>
              <a:t>All"</a:t>
            </a:r>
            <a:r>
              <a:rPr spc="-35" dirty="0"/>
              <a:t> </a:t>
            </a:r>
            <a:r>
              <a:rPr dirty="0"/>
              <a:t>option</a:t>
            </a:r>
            <a:r>
              <a:rPr spc="-35" dirty="0"/>
              <a:t> </a:t>
            </a:r>
            <a:r>
              <a:rPr spc="-10" dirty="0"/>
              <a:t>presents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list</a:t>
            </a:r>
            <a:r>
              <a:rPr spc="-3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all</a:t>
            </a:r>
            <a:r>
              <a:rPr spc="-30" dirty="0"/>
              <a:t> </a:t>
            </a:r>
            <a:r>
              <a:rPr spc="-10" dirty="0"/>
              <a:t>existing</a:t>
            </a:r>
            <a:r>
              <a:rPr spc="-35" dirty="0"/>
              <a:t> </a:t>
            </a:r>
            <a:r>
              <a:rPr dirty="0"/>
              <a:t>users</a:t>
            </a:r>
            <a:r>
              <a:rPr spc="-35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easy</a:t>
            </a:r>
            <a:r>
              <a:rPr spc="-35" dirty="0"/>
              <a:t> </a:t>
            </a:r>
            <a:r>
              <a:rPr spc="-10" dirty="0"/>
              <a:t>management</a:t>
            </a:r>
            <a:r>
              <a:rPr spc="-3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oversight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user</a:t>
            </a:r>
            <a:r>
              <a:rPr spc="-20" dirty="0"/>
              <a:t> </a:t>
            </a:r>
            <a:r>
              <a:rPr spc="-10" dirty="0"/>
              <a:t>database.</a:t>
            </a:r>
          </a:p>
          <a:p>
            <a:pPr marL="286385" marR="327660">
              <a:lnSpc>
                <a:spcPct val="134100"/>
              </a:lnSpc>
              <a:spcBef>
                <a:spcPts val="525"/>
              </a:spcBef>
            </a:pPr>
            <a:r>
              <a:rPr b="1" dirty="0">
                <a:latin typeface="Roboto"/>
                <a:cs typeface="Roboto"/>
              </a:rPr>
              <a:t>Data</a:t>
            </a:r>
            <a:r>
              <a:rPr b="1" spc="-45" dirty="0">
                <a:latin typeface="Roboto"/>
                <a:cs typeface="Roboto"/>
              </a:rPr>
              <a:t> </a:t>
            </a:r>
            <a:r>
              <a:rPr b="1" dirty="0">
                <a:latin typeface="Roboto"/>
                <a:cs typeface="Roboto"/>
              </a:rPr>
              <a:t>Export:</a:t>
            </a:r>
            <a:r>
              <a:rPr b="1" spc="-45" dirty="0">
                <a:latin typeface="Roboto"/>
                <a:cs typeface="Roboto"/>
              </a:rPr>
              <a:t> </a:t>
            </a:r>
            <a:r>
              <a:rPr dirty="0"/>
              <a:t>ShopMe</a:t>
            </a:r>
            <a:r>
              <a:rPr spc="-35" dirty="0"/>
              <a:t> </a:t>
            </a:r>
            <a:r>
              <a:rPr spc="-10" dirty="0"/>
              <a:t>facilitates</a:t>
            </a:r>
            <a:r>
              <a:rPr spc="-35" dirty="0"/>
              <a:t> </a:t>
            </a:r>
            <a:r>
              <a:rPr dirty="0"/>
              <a:t>exporting</a:t>
            </a:r>
            <a:r>
              <a:rPr spc="-40" dirty="0"/>
              <a:t> </a:t>
            </a:r>
            <a:r>
              <a:rPr dirty="0"/>
              <a:t>user</a:t>
            </a:r>
            <a:r>
              <a:rPr spc="-35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spc="-10" dirty="0"/>
              <a:t>formats</a:t>
            </a:r>
            <a:r>
              <a:rPr spc="-40" dirty="0"/>
              <a:t> </a:t>
            </a:r>
            <a:r>
              <a:rPr dirty="0"/>
              <a:t>such</a:t>
            </a:r>
            <a:r>
              <a:rPr spc="-35" dirty="0"/>
              <a:t> </a:t>
            </a:r>
            <a:r>
              <a:rPr dirty="0"/>
              <a:t>as</a:t>
            </a:r>
            <a:r>
              <a:rPr spc="-40" dirty="0"/>
              <a:t> </a:t>
            </a:r>
            <a:r>
              <a:rPr spc="-25" dirty="0"/>
              <a:t>CSV,</a:t>
            </a:r>
            <a:r>
              <a:rPr spc="-35" dirty="0"/>
              <a:t> </a:t>
            </a:r>
            <a:r>
              <a:rPr dirty="0"/>
              <a:t>Excel,</a:t>
            </a:r>
            <a:r>
              <a:rPr spc="-4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50" dirty="0"/>
              <a:t>PDF,</a:t>
            </a:r>
            <a:r>
              <a:rPr spc="-30" dirty="0"/>
              <a:t> </a:t>
            </a:r>
            <a:r>
              <a:rPr spc="-10" dirty="0"/>
              <a:t>enabling </a:t>
            </a:r>
            <a:r>
              <a:rPr dirty="0"/>
              <a:t>users</a:t>
            </a:r>
            <a:r>
              <a:rPr spc="-4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10" dirty="0"/>
              <a:t>analyze</a:t>
            </a:r>
            <a:r>
              <a:rPr spc="-35" dirty="0"/>
              <a:t> </a:t>
            </a:r>
            <a:r>
              <a:rPr dirty="0"/>
              <a:t>or</a:t>
            </a:r>
            <a:r>
              <a:rPr spc="-35" dirty="0"/>
              <a:t> </a:t>
            </a:r>
            <a:r>
              <a:rPr spc="-10" dirty="0"/>
              <a:t>maintain</a:t>
            </a:r>
            <a:r>
              <a:rPr spc="-35" dirty="0"/>
              <a:t> </a:t>
            </a:r>
            <a:r>
              <a:rPr spc="-10" dirty="0"/>
              <a:t>records</a:t>
            </a:r>
            <a:r>
              <a:rPr spc="-30" dirty="0"/>
              <a:t> </a:t>
            </a:r>
            <a:r>
              <a:rPr spc="-10" dirty="0"/>
              <a:t>externally.</a:t>
            </a:r>
          </a:p>
          <a:p>
            <a:pPr marL="286385" marR="163830">
              <a:lnSpc>
                <a:spcPct val="134100"/>
              </a:lnSpc>
              <a:spcBef>
                <a:spcPts val="525"/>
              </a:spcBef>
            </a:pPr>
            <a:r>
              <a:rPr b="1" dirty="0">
                <a:latin typeface="Roboto"/>
                <a:cs typeface="Roboto"/>
              </a:rPr>
              <a:t>Management</a:t>
            </a:r>
            <a:r>
              <a:rPr b="1" spc="-40" dirty="0">
                <a:latin typeface="Roboto"/>
                <a:cs typeface="Roboto"/>
              </a:rPr>
              <a:t> </a:t>
            </a:r>
            <a:r>
              <a:rPr b="1" dirty="0">
                <a:latin typeface="Roboto"/>
                <a:cs typeface="Roboto"/>
              </a:rPr>
              <a:t>Features:</a:t>
            </a:r>
            <a:r>
              <a:rPr b="1" spc="-45" dirty="0">
                <a:latin typeface="Roboto"/>
                <a:cs typeface="Roboto"/>
              </a:rPr>
              <a:t> </a:t>
            </a:r>
            <a:r>
              <a:rPr dirty="0"/>
              <a:t>Within</a:t>
            </a:r>
            <a:r>
              <a:rPr spc="-4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user</a:t>
            </a:r>
            <a:r>
              <a:rPr spc="-40" dirty="0"/>
              <a:t> </a:t>
            </a:r>
            <a:r>
              <a:rPr spc="-10" dirty="0"/>
              <a:t>listing,</a:t>
            </a:r>
            <a:r>
              <a:rPr spc="-35" dirty="0"/>
              <a:t> </a:t>
            </a:r>
            <a:r>
              <a:rPr dirty="0"/>
              <a:t>users</a:t>
            </a:r>
            <a:r>
              <a:rPr spc="-40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manage</a:t>
            </a:r>
            <a:r>
              <a:rPr spc="-35" dirty="0"/>
              <a:t> </a:t>
            </a:r>
            <a:r>
              <a:rPr spc="-10" dirty="0"/>
              <a:t>accounts</a:t>
            </a:r>
            <a:r>
              <a:rPr spc="-35" dirty="0"/>
              <a:t> </a:t>
            </a:r>
            <a:r>
              <a:rPr dirty="0"/>
              <a:t>by</a:t>
            </a:r>
            <a:r>
              <a:rPr spc="-40" dirty="0"/>
              <a:t> </a:t>
            </a:r>
            <a:r>
              <a:rPr dirty="0"/>
              <a:t>editing</a:t>
            </a:r>
            <a:r>
              <a:rPr spc="-40" dirty="0"/>
              <a:t> </a:t>
            </a:r>
            <a:r>
              <a:rPr spc="-10" dirty="0"/>
              <a:t>details,</a:t>
            </a:r>
            <a:r>
              <a:rPr spc="-35" dirty="0"/>
              <a:t> </a:t>
            </a:r>
            <a:r>
              <a:rPr spc="-10" dirty="0"/>
              <a:t>adjusting permissions, </a:t>
            </a:r>
            <a:r>
              <a:rPr dirty="0"/>
              <a:t>and</a:t>
            </a:r>
            <a:r>
              <a:rPr spc="-5" dirty="0"/>
              <a:t> </a:t>
            </a:r>
            <a:r>
              <a:rPr spc="-10" dirty="0"/>
              <a:t>deactivating accounts </a:t>
            </a:r>
            <a:r>
              <a:rPr dirty="0"/>
              <a:t>as</a:t>
            </a:r>
            <a:r>
              <a:rPr spc="-10" dirty="0"/>
              <a:t> necessary.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26" y="-130175"/>
            <a:ext cx="11442699" cy="657542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 lang="en-IN" sz="1770" dirty="0"/>
          </a:p>
          <a:p>
            <a:endParaRPr sz="177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75573" y="207069"/>
            <a:ext cx="8741575" cy="634504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 marR="4996">
              <a:lnSpc>
                <a:spcPts val="5675"/>
              </a:lnSpc>
              <a:spcBef>
                <a:spcPts val="133"/>
              </a:spcBef>
            </a:pPr>
            <a:r>
              <a:rPr sz="3200" spc="-20" dirty="0"/>
              <a:t>User </a:t>
            </a:r>
            <a:r>
              <a:rPr sz="3200" spc="207" dirty="0"/>
              <a:t>Data </a:t>
            </a:r>
            <a:r>
              <a:rPr sz="3200" spc="211" dirty="0"/>
              <a:t> </a:t>
            </a:r>
            <a:r>
              <a:rPr sz="3200" spc="225" dirty="0"/>
              <a:t>Management</a:t>
            </a:r>
            <a:r>
              <a:rPr sz="3200" spc="-270" dirty="0"/>
              <a:t> </a:t>
            </a:r>
            <a:r>
              <a:rPr sz="3200" spc="-112" dirty="0"/>
              <a:t>in</a:t>
            </a:r>
            <a:r>
              <a:rPr lang="en-IN" sz="3200" dirty="0"/>
              <a:t> </a:t>
            </a:r>
            <a:r>
              <a:rPr sz="3200" spc="-103" dirty="0"/>
              <a:t>SQL</a:t>
            </a:r>
            <a:r>
              <a:rPr sz="3200" spc="-241" dirty="0"/>
              <a:t> </a:t>
            </a:r>
            <a:r>
              <a:rPr sz="3200" spc="236" dirty="0"/>
              <a:t>Database</a:t>
            </a:r>
            <a:endParaRPr sz="3200" dirty="0"/>
          </a:p>
        </p:txBody>
      </p:sp>
      <p:sp>
        <p:nvSpPr>
          <p:cNvPr id="10" name="object 10"/>
          <p:cNvSpPr txBox="1"/>
          <p:nvPr/>
        </p:nvSpPr>
        <p:spPr>
          <a:xfrm>
            <a:off x="713574" y="3418997"/>
            <a:ext cx="10265575" cy="2184680"/>
          </a:xfrm>
          <a:prstGeom prst="rect">
            <a:avLst/>
          </a:prstGeom>
        </p:spPr>
        <p:txBody>
          <a:bodyPr vert="horz" wrap="square" lIns="0" tIns="4996" rIns="0" bIns="0" rtlCol="0">
            <a:spAutoFit/>
          </a:bodyPr>
          <a:lstStyle/>
          <a:p>
            <a:pPr marL="12490" marR="4996">
              <a:lnSpc>
                <a:spcPct val="133000"/>
              </a:lnSpc>
              <a:spcBef>
                <a:spcPts val="39"/>
              </a:spcBef>
            </a:pPr>
            <a:endParaRPr lang="en-IN" sz="1328" spc="-10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4996">
              <a:lnSpc>
                <a:spcPct val="133000"/>
              </a:lnSpc>
              <a:spcBef>
                <a:spcPts val="39"/>
              </a:spcBef>
            </a:pPr>
            <a:endParaRPr lang="en-IN" sz="1328" spc="-10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4996">
              <a:lnSpc>
                <a:spcPct val="133000"/>
              </a:lnSpc>
              <a:spcBef>
                <a:spcPts val="39"/>
              </a:spcBef>
            </a:pPr>
            <a:endParaRPr lang="en-IN" sz="1328" spc="-10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4996">
              <a:lnSpc>
                <a:spcPct val="133000"/>
              </a:lnSpc>
              <a:spcBef>
                <a:spcPts val="39"/>
              </a:spcBef>
            </a:pPr>
            <a:endParaRPr lang="en-IN" sz="1328" spc="-10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4996">
              <a:lnSpc>
                <a:spcPct val="133000"/>
              </a:lnSpc>
              <a:spcBef>
                <a:spcPts val="39"/>
              </a:spcBef>
            </a:pPr>
            <a:endParaRPr lang="en-IN" sz="1328" spc="-10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4996">
              <a:lnSpc>
                <a:spcPct val="133000"/>
              </a:lnSpc>
              <a:spcBef>
                <a:spcPts val="39"/>
              </a:spcBef>
            </a:pPr>
            <a:r>
              <a:rPr sz="1328" spc="-10" dirty="0" err="1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utilizes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relational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database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(RDBMS)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such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as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MySQL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data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securely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efficiently.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 err="1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ensures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lang="en-IN"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security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employing,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compliance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protection</a:t>
            </a:r>
            <a:r>
              <a:rPr lang="en-IN" sz="1328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regulations.</a:t>
            </a:r>
            <a:endParaRPr sz="1328" dirty="0">
              <a:latin typeface="Roboto Lt"/>
              <a:cs typeface="Roboto Lt"/>
            </a:endParaRPr>
          </a:p>
          <a:p>
            <a:pPr>
              <a:lnSpc>
                <a:spcPct val="100000"/>
              </a:lnSpc>
            </a:pPr>
            <a:r>
              <a:rPr lang="en-IN" sz="1623" dirty="0"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encryption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techniques</a:t>
            </a:r>
            <a:r>
              <a:rPr lang="en-IN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lang="en-IN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sensitive</a:t>
            </a:r>
            <a:r>
              <a:rPr lang="en-IN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information,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5" dirty="0">
                <a:solidFill>
                  <a:srgbClr val="E5E0DF"/>
                </a:solidFill>
                <a:latin typeface="Roboto Lt"/>
                <a:cs typeface="Roboto Lt"/>
              </a:rPr>
              <a:t>access </a:t>
            </a:r>
            <a:r>
              <a:rPr lang="en-IN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controls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manage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permissions</a:t>
            </a:r>
            <a:endParaRPr sz="1623" dirty="0">
              <a:latin typeface="Roboto"/>
              <a:cs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306632-6D2D-981E-2125-66C9403A3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04" y="988008"/>
            <a:ext cx="10456033" cy="35233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6095" y="250825"/>
            <a:ext cx="4180044" cy="1046187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138" dirty="0">
                <a:latin typeface="Trebuchet MS"/>
                <a:cs typeface="Trebuchet MS"/>
              </a:rPr>
              <a:t>DATABASE</a:t>
            </a:r>
            <a:r>
              <a:rPr spc="-148" dirty="0">
                <a:latin typeface="Trebuchet MS"/>
                <a:cs typeface="Trebuchet MS"/>
              </a:rPr>
              <a:t> </a:t>
            </a:r>
            <a:r>
              <a:rPr spc="118" dirty="0">
                <a:latin typeface="Trebuchet MS"/>
                <a:cs typeface="Trebuchet MS"/>
              </a:rPr>
              <a:t>CREATION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17954" y="1546225"/>
            <a:ext cx="5708918" cy="2277464"/>
          </a:xfrm>
          <a:prstGeom prst="rect">
            <a:avLst/>
          </a:prstGeom>
        </p:spPr>
        <p:txBody>
          <a:bodyPr vert="horz" wrap="square" lIns="0" tIns="12491" rIns="0" bIns="0" rtlCol="0">
            <a:spAutoFit/>
          </a:bodyPr>
          <a:lstStyle/>
          <a:p>
            <a:pPr marL="281660" marR="532093" indent="-269794">
              <a:lnSpc>
                <a:spcPct val="129500"/>
              </a:lnSpc>
              <a:spcBef>
                <a:spcPts val="98"/>
              </a:spcBef>
              <a:buAutoNum type="arabicPeriod"/>
              <a:tabLst>
                <a:tab pos="281660" algn="l"/>
                <a:tab pos="282284" algn="l"/>
              </a:tabLst>
            </a:pP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Define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database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schema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tables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data,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information,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order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details,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other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relevant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business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data.</a:t>
            </a:r>
            <a:endParaRPr sz="1328" dirty="0">
              <a:latin typeface="Roboto Lt"/>
              <a:cs typeface="Roboto Lt"/>
            </a:endParaRPr>
          </a:p>
          <a:p>
            <a:pPr marL="281660" marR="4996" indent="-269794">
              <a:lnSpc>
                <a:spcPct val="134100"/>
              </a:lnSpc>
              <a:spcBef>
                <a:spcPts val="516"/>
              </a:spcBef>
              <a:buAutoNum type="arabicPeriod"/>
              <a:tabLst>
                <a:tab pos="281660" algn="l"/>
                <a:tab pos="282284" algn="l"/>
              </a:tabLst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Implement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secure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storage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practices,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such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encryption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sensitive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fields, access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controls,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compliance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protection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regulations.</a:t>
            </a:r>
            <a:endParaRPr sz="1328" dirty="0">
              <a:latin typeface="Roboto Lt"/>
              <a:cs typeface="Roboto Lt"/>
            </a:endParaRPr>
          </a:p>
          <a:p>
            <a:pPr marL="281660" marR="293526" indent="-269794">
              <a:lnSpc>
                <a:spcPct val="134100"/>
              </a:lnSpc>
              <a:spcBef>
                <a:spcPts val="516"/>
              </a:spcBef>
              <a:buAutoNum type="arabicPeriod"/>
              <a:tabLst>
                <a:tab pos="281660" algn="l"/>
                <a:tab pos="282284" algn="l"/>
              </a:tabLst>
            </a:pP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Optimize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database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design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efficient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querying,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retrieval,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scalability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handle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growing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needs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platform.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B39CE-EA0D-6D72-CDE2-34963F2F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54" y="0"/>
            <a:ext cx="4730903" cy="6445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8350" y="261918"/>
            <a:ext cx="9841854" cy="471839"/>
          </a:xfrm>
          <a:prstGeom prst="rect">
            <a:avLst/>
          </a:prstGeom>
        </p:spPr>
        <p:txBody>
          <a:bodyPr vert="horz" wrap="square" lIns="0" tIns="4996" rIns="0" bIns="0" rtlCol="0">
            <a:spAutoFit/>
          </a:bodyPr>
          <a:lstStyle/>
          <a:p>
            <a:pPr marL="12490" marR="4996">
              <a:lnSpc>
                <a:spcPts val="4131"/>
              </a:lnSpc>
              <a:spcBef>
                <a:spcPts val="39"/>
              </a:spcBef>
            </a:pPr>
            <a:r>
              <a:rPr lang="en-IN" spc="133" dirty="0"/>
              <a:t>Category</a:t>
            </a:r>
            <a:r>
              <a:rPr lang="en-IN" spc="-148" dirty="0"/>
              <a:t> </a:t>
            </a:r>
            <a:r>
              <a:rPr lang="en-IN" spc="177" dirty="0"/>
              <a:t>Management</a:t>
            </a:r>
            <a:r>
              <a:rPr lang="en-IN" spc="-148" dirty="0"/>
              <a:t> </a:t>
            </a:r>
            <a:r>
              <a:rPr lang="en-IN" spc="-74" dirty="0"/>
              <a:t>in </a:t>
            </a:r>
            <a:r>
              <a:rPr lang="en-IN" spc="-1028" dirty="0"/>
              <a:t> </a:t>
            </a:r>
            <a:r>
              <a:rPr lang="en-IN" spc="103" dirty="0" err="1"/>
              <a:t>ShopMe</a:t>
            </a:r>
            <a:endParaRPr lang="en-IN" spc="103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-3422650" y="1025867"/>
            <a:ext cx="14782800" cy="1092567"/>
          </a:xfrm>
          <a:prstGeom prst="rect">
            <a:avLst/>
          </a:prstGeom>
        </p:spPr>
        <p:txBody>
          <a:bodyPr vert="horz" wrap="square" lIns="0" tIns="13740" rIns="0" bIns="0" rtlCol="0">
            <a:spAutoFit/>
          </a:bodyPr>
          <a:lstStyle/>
          <a:p>
            <a:pPr marL="4204910" marR="4996">
              <a:lnSpc>
                <a:spcPct val="133400"/>
              </a:lnSpc>
              <a:spcBef>
                <a:spcPts val="108"/>
              </a:spcBef>
            </a:pPr>
            <a:r>
              <a:rPr dirty="0"/>
              <a:t>Each</a:t>
            </a:r>
            <a:r>
              <a:rPr spc="-5" dirty="0"/>
              <a:t> </a:t>
            </a:r>
            <a:r>
              <a:rPr spc="-10" dirty="0"/>
              <a:t>category</a:t>
            </a:r>
            <a:r>
              <a:rPr spc="-5" dirty="0"/>
              <a:t> </a:t>
            </a:r>
            <a:r>
              <a:rPr spc="-10" dirty="0"/>
              <a:t>in</a:t>
            </a:r>
            <a:r>
              <a:rPr spc="-5" dirty="0"/>
              <a:t> </a:t>
            </a:r>
            <a:r>
              <a:rPr spc="-10" dirty="0"/>
              <a:t>ShopMe</a:t>
            </a:r>
            <a:r>
              <a:rPr spc="-5" dirty="0"/>
              <a:t> </a:t>
            </a:r>
            <a:r>
              <a:rPr spc="-10" dirty="0"/>
              <a:t>is</a:t>
            </a:r>
            <a:r>
              <a:rPr spc="-5" dirty="0"/>
              <a:t> represented</a:t>
            </a:r>
            <a:r>
              <a:rPr dirty="0"/>
              <a:t> </a:t>
            </a:r>
            <a:r>
              <a:rPr spc="-20" dirty="0"/>
              <a:t>by</a:t>
            </a:r>
            <a:r>
              <a:rPr spc="-5" dirty="0"/>
              <a:t> a</a:t>
            </a:r>
            <a:r>
              <a:rPr dirty="0"/>
              <a:t> </a:t>
            </a:r>
            <a:r>
              <a:rPr spc="-5" dirty="0"/>
              <a:t>set</a:t>
            </a:r>
            <a:r>
              <a:rPr dirty="0"/>
              <a:t> </a:t>
            </a:r>
            <a:r>
              <a:rPr spc="5" dirty="0"/>
              <a:t>of</a:t>
            </a:r>
            <a:r>
              <a:rPr spc="-5" dirty="0"/>
              <a:t> attributes</a:t>
            </a:r>
            <a:r>
              <a:rPr dirty="0"/>
              <a:t> </a:t>
            </a:r>
            <a:r>
              <a:rPr spc="-10" dirty="0"/>
              <a:t>stored</a:t>
            </a:r>
            <a:r>
              <a:rPr dirty="0"/>
              <a:t> </a:t>
            </a:r>
            <a:r>
              <a:rPr spc="-10" dirty="0"/>
              <a:t>in</a:t>
            </a:r>
            <a:r>
              <a:rPr spc="-5" dirty="0"/>
              <a:t> </a:t>
            </a:r>
            <a:r>
              <a:rPr spc="-10" dirty="0"/>
              <a:t>the</a:t>
            </a:r>
            <a:r>
              <a:rPr lang="en-IN" spc="-10" dirty="0"/>
              <a:t> </a:t>
            </a:r>
            <a:r>
              <a:rPr spc="-5" dirty="0"/>
              <a:t>database.</a:t>
            </a:r>
            <a:r>
              <a:rPr spc="-30" dirty="0"/>
              <a:t> </a:t>
            </a:r>
            <a:r>
              <a:rPr spc="-10" dirty="0"/>
              <a:t>These</a:t>
            </a:r>
            <a:r>
              <a:rPr spc="-5" dirty="0"/>
              <a:t> attributes</a:t>
            </a:r>
            <a:r>
              <a:rPr dirty="0"/>
              <a:t> </a:t>
            </a:r>
            <a:r>
              <a:rPr spc="-10" dirty="0"/>
              <a:t>include</a:t>
            </a:r>
            <a:r>
              <a:rPr spc="-5" dirty="0"/>
              <a:t> a</a:t>
            </a:r>
            <a:r>
              <a:rPr spc="5" dirty="0"/>
              <a:t> </a:t>
            </a:r>
            <a:r>
              <a:rPr spc="-10" dirty="0"/>
              <a:t>unique </a:t>
            </a:r>
            <a:r>
              <a:rPr b="1" spc="-10" dirty="0">
                <a:latin typeface="Roboto"/>
                <a:cs typeface="Roboto"/>
              </a:rPr>
              <a:t>ID </a:t>
            </a:r>
            <a:r>
              <a:rPr spc="-10" dirty="0"/>
              <a:t>to</a:t>
            </a:r>
            <a:r>
              <a:rPr spc="-5" dirty="0"/>
              <a:t> </a:t>
            </a:r>
            <a:r>
              <a:rPr spc="-10" dirty="0"/>
              <a:t>identify</a:t>
            </a:r>
            <a:r>
              <a:rPr spc="-5" dirty="0"/>
              <a:t> </a:t>
            </a:r>
            <a:r>
              <a:rPr spc="-10" dirty="0"/>
              <a:t>the</a:t>
            </a:r>
            <a:r>
              <a:rPr dirty="0"/>
              <a:t> </a:t>
            </a:r>
            <a:r>
              <a:rPr spc="-15" dirty="0"/>
              <a:t>category,</a:t>
            </a:r>
            <a:r>
              <a:rPr spc="-5" dirty="0"/>
              <a:t> a </a:t>
            </a:r>
            <a:r>
              <a:rPr dirty="0"/>
              <a:t> </a:t>
            </a:r>
            <a:r>
              <a:rPr b="1" dirty="0">
                <a:latin typeface="Roboto"/>
                <a:cs typeface="Roboto"/>
              </a:rPr>
              <a:t>Category</a:t>
            </a:r>
            <a:r>
              <a:rPr b="1" spc="-5" dirty="0">
                <a:latin typeface="Roboto"/>
                <a:cs typeface="Roboto"/>
              </a:rPr>
              <a:t> </a:t>
            </a:r>
            <a:r>
              <a:rPr b="1" spc="5" dirty="0">
                <a:latin typeface="Roboto"/>
                <a:cs typeface="Roboto"/>
              </a:rPr>
              <a:t>Image</a:t>
            </a:r>
            <a:r>
              <a:rPr b="1" spc="-10" dirty="0">
                <a:latin typeface="Roboto"/>
                <a:cs typeface="Roboto"/>
              </a:rPr>
              <a:t> </a:t>
            </a:r>
            <a:r>
              <a:rPr spc="-10" dirty="0"/>
              <a:t>to</a:t>
            </a:r>
            <a:r>
              <a:rPr dirty="0"/>
              <a:t> </a:t>
            </a:r>
            <a:r>
              <a:rPr spc="-5" dirty="0"/>
              <a:t>enhance</a:t>
            </a:r>
            <a:r>
              <a:rPr dirty="0"/>
              <a:t> </a:t>
            </a:r>
            <a:r>
              <a:rPr spc="-10" dirty="0"/>
              <a:t>the</a:t>
            </a:r>
            <a:r>
              <a:rPr spc="-5" dirty="0"/>
              <a:t> </a:t>
            </a:r>
            <a:r>
              <a:rPr spc="-10" dirty="0"/>
              <a:t>visual</a:t>
            </a:r>
            <a:r>
              <a:rPr dirty="0"/>
              <a:t> </a:t>
            </a:r>
            <a:r>
              <a:rPr spc="-5" dirty="0"/>
              <a:t>appeal,</a:t>
            </a:r>
            <a:r>
              <a:rPr dirty="0"/>
              <a:t> </a:t>
            </a:r>
            <a:r>
              <a:rPr spc="-10" dirty="0"/>
              <a:t>and</a:t>
            </a:r>
            <a:r>
              <a:rPr dirty="0"/>
              <a:t> </a:t>
            </a:r>
            <a:r>
              <a:rPr spc="-5" dirty="0"/>
              <a:t>a</a:t>
            </a:r>
            <a:r>
              <a:rPr spc="-10" dirty="0"/>
              <a:t> </a:t>
            </a:r>
            <a:r>
              <a:rPr b="1" dirty="0">
                <a:latin typeface="Roboto"/>
                <a:cs typeface="Roboto"/>
              </a:rPr>
              <a:t>Category</a:t>
            </a:r>
            <a:r>
              <a:rPr b="1" spc="-5" dirty="0">
                <a:latin typeface="Roboto"/>
                <a:cs typeface="Roboto"/>
              </a:rPr>
              <a:t> </a:t>
            </a:r>
            <a:r>
              <a:rPr b="1" dirty="0">
                <a:latin typeface="Roboto"/>
                <a:cs typeface="Roboto"/>
              </a:rPr>
              <a:t>Name</a:t>
            </a:r>
            <a:r>
              <a:rPr b="1" spc="-5" dirty="0">
                <a:latin typeface="Roboto"/>
                <a:cs typeface="Roboto"/>
              </a:rPr>
              <a:t> </a:t>
            </a:r>
            <a:r>
              <a:rPr spc="-10" dirty="0"/>
              <a:t>that</a:t>
            </a:r>
            <a:r>
              <a:rPr lang="en-IN" spc="-10" dirty="0"/>
              <a:t> </a:t>
            </a:r>
            <a:r>
              <a:rPr spc="-10" dirty="0"/>
              <a:t>provides</a:t>
            </a:r>
            <a:r>
              <a:rPr dirty="0"/>
              <a:t> </a:t>
            </a:r>
            <a:r>
              <a:rPr spc="-5" dirty="0"/>
              <a:t>a</a:t>
            </a:r>
            <a:r>
              <a:rPr spc="5" dirty="0"/>
              <a:t> </a:t>
            </a:r>
            <a:r>
              <a:rPr spc="-5" dirty="0"/>
              <a:t>descriptive</a:t>
            </a:r>
            <a:r>
              <a:rPr spc="5" dirty="0"/>
              <a:t> </a:t>
            </a:r>
            <a:r>
              <a:rPr spc="-10" dirty="0"/>
              <a:t>name</a:t>
            </a:r>
            <a:r>
              <a:rPr dirty="0"/>
              <a:t> </a:t>
            </a:r>
            <a:r>
              <a:rPr spc="-5" dirty="0"/>
              <a:t>for</a:t>
            </a:r>
            <a:r>
              <a:rPr dirty="0"/>
              <a:t> </a:t>
            </a:r>
            <a:r>
              <a:rPr spc="-10" dirty="0"/>
              <a:t>the</a:t>
            </a:r>
            <a:r>
              <a:rPr spc="5" dirty="0"/>
              <a:t> </a:t>
            </a:r>
            <a:r>
              <a:rPr spc="-15" dirty="0"/>
              <a:t>category.</a:t>
            </a:r>
            <a:r>
              <a:rPr spc="5" dirty="0"/>
              <a:t> </a:t>
            </a:r>
            <a:r>
              <a:rPr spc="-10" dirty="0"/>
              <a:t>Additionally,</a:t>
            </a:r>
            <a:r>
              <a:rPr dirty="0"/>
              <a:t> </a:t>
            </a:r>
            <a:r>
              <a:rPr spc="-10" dirty="0"/>
              <a:t>categories</a:t>
            </a:r>
            <a:r>
              <a:rPr dirty="0"/>
              <a:t> </a:t>
            </a:r>
            <a:r>
              <a:rPr spc="-10" dirty="0"/>
              <a:t>can</a:t>
            </a:r>
            <a:r>
              <a:rPr dirty="0"/>
              <a:t> </a:t>
            </a:r>
            <a:r>
              <a:rPr spc="-15" dirty="0"/>
              <a:t>have</a:t>
            </a:r>
            <a:r>
              <a:rPr lang="en-IN" spc="-15" dirty="0"/>
              <a:t> </a:t>
            </a:r>
            <a:r>
              <a:rPr spc="-10" dirty="0"/>
              <a:t>an</a:t>
            </a:r>
            <a:r>
              <a:rPr spc="-5" dirty="0"/>
              <a:t> </a:t>
            </a:r>
            <a:r>
              <a:rPr b="1" spc="5" dirty="0">
                <a:latin typeface="Roboto"/>
                <a:cs typeface="Roboto"/>
              </a:rPr>
              <a:t>Alias</a:t>
            </a:r>
            <a:r>
              <a:rPr spc="5" dirty="0"/>
              <a:t>,</a:t>
            </a:r>
            <a:r>
              <a:rPr spc="-5" dirty="0"/>
              <a:t> </a:t>
            </a:r>
            <a:r>
              <a:rPr spc="-10" dirty="0"/>
              <a:t>which</a:t>
            </a:r>
            <a:r>
              <a:rPr dirty="0"/>
              <a:t> </a:t>
            </a:r>
            <a:r>
              <a:rPr spc="-10" dirty="0"/>
              <a:t>is</a:t>
            </a:r>
            <a:r>
              <a:rPr spc="-5" dirty="0"/>
              <a:t> </a:t>
            </a:r>
            <a:r>
              <a:rPr spc="-10" dirty="0"/>
              <a:t>an</a:t>
            </a:r>
            <a:r>
              <a:rPr dirty="0"/>
              <a:t> </a:t>
            </a:r>
            <a:r>
              <a:rPr spc="-5" dirty="0"/>
              <a:t>alternate</a:t>
            </a:r>
            <a:r>
              <a:rPr spc="5" dirty="0"/>
              <a:t> </a:t>
            </a:r>
            <a:r>
              <a:rPr spc="-10" dirty="0"/>
              <a:t>name</a:t>
            </a:r>
            <a:r>
              <a:rPr spc="-5" dirty="0"/>
              <a:t> or </a:t>
            </a:r>
            <a:r>
              <a:rPr spc="-10" dirty="0"/>
              <a:t>label</a:t>
            </a:r>
            <a:r>
              <a:rPr dirty="0"/>
              <a:t> </a:t>
            </a:r>
            <a:r>
              <a:rPr spc="-5" dirty="0"/>
              <a:t>for </a:t>
            </a:r>
            <a:r>
              <a:rPr spc="-10" dirty="0"/>
              <a:t>the</a:t>
            </a:r>
            <a:r>
              <a:rPr spc="-5" dirty="0"/>
              <a:t> </a:t>
            </a:r>
            <a:r>
              <a:rPr spc="-15" dirty="0"/>
              <a:t>category.</a:t>
            </a:r>
            <a:r>
              <a:rPr spc="-25" dirty="0"/>
              <a:t> </a:t>
            </a:r>
            <a:r>
              <a:rPr spc="-34" dirty="0"/>
              <a:t>To</a:t>
            </a:r>
            <a:r>
              <a:rPr spc="-5" dirty="0"/>
              <a:t> support</a:t>
            </a:r>
            <a:r>
              <a:rPr lang="en-IN" spc="-5" dirty="0"/>
              <a:t> </a:t>
            </a:r>
            <a:r>
              <a:rPr spc="-10" dirty="0"/>
              <a:t>administrative</a:t>
            </a:r>
            <a:r>
              <a:rPr spc="5" dirty="0"/>
              <a:t> </a:t>
            </a:r>
            <a:r>
              <a:rPr spc="-10" dirty="0"/>
              <a:t>control,</a:t>
            </a:r>
            <a:r>
              <a:rPr spc="5" dirty="0"/>
              <a:t> </a:t>
            </a:r>
            <a:r>
              <a:rPr spc="-10" dirty="0"/>
              <a:t>ShopMe</a:t>
            </a:r>
            <a:r>
              <a:rPr spc="5" dirty="0"/>
              <a:t> </a:t>
            </a:r>
            <a:r>
              <a:rPr spc="-5" dirty="0"/>
              <a:t>also</a:t>
            </a:r>
            <a:r>
              <a:rPr spc="10" dirty="0"/>
              <a:t> </a:t>
            </a:r>
            <a:r>
              <a:rPr spc="-10" dirty="0"/>
              <a:t>provides</a:t>
            </a:r>
            <a:r>
              <a:rPr dirty="0"/>
              <a:t> </a:t>
            </a:r>
            <a:r>
              <a:rPr b="1" spc="-5" dirty="0">
                <a:latin typeface="Roboto"/>
                <a:cs typeface="Roboto"/>
              </a:rPr>
              <a:t>Enable,</a:t>
            </a:r>
            <a:r>
              <a:rPr b="1" spc="10" dirty="0">
                <a:latin typeface="Roboto"/>
                <a:cs typeface="Roboto"/>
              </a:rPr>
              <a:t> </a:t>
            </a:r>
            <a:r>
              <a:rPr b="1" spc="-15" dirty="0">
                <a:latin typeface="Roboto"/>
                <a:cs typeface="Roboto"/>
              </a:rPr>
              <a:t>Edit,</a:t>
            </a:r>
            <a:r>
              <a:rPr b="1" spc="5" dirty="0">
                <a:latin typeface="Roboto"/>
                <a:cs typeface="Roboto"/>
              </a:rPr>
              <a:t> </a:t>
            </a:r>
            <a:r>
              <a:rPr b="1" spc="-10" dirty="0">
                <a:latin typeface="Roboto"/>
                <a:cs typeface="Roboto"/>
              </a:rPr>
              <a:t>and</a:t>
            </a:r>
            <a:r>
              <a:rPr b="1" spc="5" dirty="0">
                <a:latin typeface="Roboto"/>
                <a:cs typeface="Roboto"/>
              </a:rPr>
              <a:t> Delete</a:t>
            </a:r>
            <a:r>
              <a:rPr b="1" spc="10" dirty="0">
                <a:latin typeface="Roboto"/>
                <a:cs typeface="Roboto"/>
              </a:rPr>
              <a:t> </a:t>
            </a:r>
            <a:r>
              <a:rPr b="1" spc="-10" dirty="0">
                <a:latin typeface="Roboto"/>
                <a:cs typeface="Roboto"/>
              </a:rPr>
              <a:t>Options</a:t>
            </a:r>
            <a:r>
              <a:rPr lang="en-IN" b="1" spc="-10" dirty="0">
                <a:latin typeface="Roboto"/>
                <a:cs typeface="Roboto"/>
              </a:rPr>
              <a:t> </a:t>
            </a:r>
            <a:r>
              <a:rPr spc="-10" dirty="0"/>
              <a:t>to</a:t>
            </a:r>
            <a:r>
              <a:rPr spc="-5" dirty="0"/>
              <a:t> enable</a:t>
            </a:r>
            <a:r>
              <a:rPr spc="5" dirty="0"/>
              <a:t> </a:t>
            </a:r>
            <a:r>
              <a:rPr spc="-5" dirty="0"/>
              <a:t>or</a:t>
            </a:r>
            <a:r>
              <a:rPr dirty="0"/>
              <a:t> </a:t>
            </a:r>
            <a:r>
              <a:rPr spc="-5" dirty="0"/>
              <a:t>disable</a:t>
            </a:r>
            <a:r>
              <a:rPr spc="5" dirty="0"/>
              <a:t> </a:t>
            </a:r>
            <a:r>
              <a:rPr spc="-10" dirty="0"/>
              <a:t>categories,</a:t>
            </a:r>
            <a:r>
              <a:rPr dirty="0"/>
              <a:t> </a:t>
            </a:r>
            <a:r>
              <a:rPr spc="-5" dirty="0"/>
              <a:t>as</a:t>
            </a:r>
            <a:r>
              <a:rPr spc="5" dirty="0"/>
              <a:t> </a:t>
            </a:r>
            <a:r>
              <a:rPr spc="-5" dirty="0"/>
              <a:t>well</a:t>
            </a:r>
            <a:r>
              <a:rPr dirty="0"/>
              <a:t> </a:t>
            </a:r>
            <a:r>
              <a:rPr spc="-5" dirty="0"/>
              <a:t>as</a:t>
            </a:r>
            <a:r>
              <a:rPr spc="5" dirty="0"/>
              <a:t> </a:t>
            </a:r>
            <a:r>
              <a:rPr spc="-5" dirty="0"/>
              <a:t>edit</a:t>
            </a:r>
            <a:r>
              <a:rPr spc="5" dirty="0"/>
              <a:t> </a:t>
            </a:r>
            <a:r>
              <a:rPr spc="-10" dirty="0"/>
              <a:t>and</a:t>
            </a:r>
            <a:r>
              <a:rPr spc="5" dirty="0"/>
              <a:t> </a:t>
            </a:r>
            <a:r>
              <a:rPr spc="-5" dirty="0"/>
              <a:t>delete</a:t>
            </a:r>
            <a:r>
              <a:rPr dirty="0"/>
              <a:t> </a:t>
            </a:r>
            <a:r>
              <a:rPr spc="-10" dirty="0"/>
              <a:t>them</a:t>
            </a:r>
            <a:r>
              <a:rPr dirty="0"/>
              <a:t> </a:t>
            </a:r>
            <a:r>
              <a:rPr spc="-5" dirty="0"/>
              <a:t>as</a:t>
            </a:r>
            <a:r>
              <a:rPr spc="5" dirty="0"/>
              <a:t> </a:t>
            </a:r>
            <a:r>
              <a:rPr spc="-10" dirty="0"/>
              <a:t>needed.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F7BC32-E942-D12E-04B1-4152F2735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635498"/>
            <a:ext cx="11049000" cy="33303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41715" cy="63343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-2327" y="13802"/>
            <a:ext cx="11428997" cy="6334706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050505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177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5395" y="327025"/>
            <a:ext cx="3067155" cy="530661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dirty="0">
                <a:latin typeface="Trebuchet MS"/>
                <a:cs typeface="Trebuchet MS"/>
              </a:rPr>
              <a:t>Edit</a:t>
            </a:r>
            <a:r>
              <a:rPr spc="-172" dirty="0">
                <a:latin typeface="Trebuchet MS"/>
                <a:cs typeface="Trebuchet MS"/>
              </a:rPr>
              <a:t> </a:t>
            </a:r>
            <a:r>
              <a:rPr spc="74" dirty="0">
                <a:latin typeface="Trebuchet MS"/>
                <a:cs typeface="Trebuchet MS"/>
              </a:rPr>
              <a:t>option:</a:t>
            </a:r>
          </a:p>
        </p:txBody>
      </p:sp>
      <p:sp>
        <p:nvSpPr>
          <p:cNvPr id="5" name="object 5"/>
          <p:cNvSpPr/>
          <p:nvPr/>
        </p:nvSpPr>
        <p:spPr>
          <a:xfrm>
            <a:off x="1751013" y="3538191"/>
            <a:ext cx="56209" cy="5620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 sz="1770"/>
          </a:p>
        </p:txBody>
      </p:sp>
      <p:sp>
        <p:nvSpPr>
          <p:cNvPr id="6" name="object 6"/>
          <p:cNvSpPr txBox="1"/>
          <p:nvPr/>
        </p:nvSpPr>
        <p:spPr>
          <a:xfrm>
            <a:off x="1606550" y="1169071"/>
            <a:ext cx="4572000" cy="216333"/>
          </a:xfrm>
          <a:prstGeom prst="rect">
            <a:avLst/>
          </a:prstGeom>
        </p:spPr>
        <p:txBody>
          <a:bodyPr vert="horz" wrap="square" lIns="0" tIns="11866" rIns="0" bIns="0" rtlCol="0">
            <a:spAutoFit/>
          </a:bodyPr>
          <a:lstStyle/>
          <a:p>
            <a:pPr marL="12490">
              <a:spcBef>
                <a:spcPts val="93"/>
              </a:spcBef>
            </a:pP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Here</a:t>
            </a:r>
            <a:r>
              <a:rPr lang="en-US"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we</a:t>
            </a:r>
            <a:r>
              <a:rPr lang="en-US"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can</a:t>
            </a: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 edit</a:t>
            </a:r>
            <a:r>
              <a:rPr lang="en-US"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content</a:t>
            </a:r>
            <a:r>
              <a:rPr lang="en-US"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which</a:t>
            </a: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 we</a:t>
            </a:r>
            <a:r>
              <a:rPr lang="en-US"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need</a:t>
            </a: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lang="en-US"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change.</a:t>
            </a:r>
            <a:endParaRPr lang="en-US" sz="1328" dirty="0">
              <a:latin typeface="Roboto Lt"/>
              <a:cs typeface="Roboto 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F59BC9-5508-265C-A199-7E3D4C74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0" y="13802"/>
            <a:ext cx="5568950" cy="64176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389978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 sz="177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9983" y="605289"/>
            <a:ext cx="8469367" cy="493663"/>
          </a:xfrm>
          <a:prstGeom prst="rect">
            <a:avLst/>
          </a:prstGeom>
        </p:spPr>
        <p:txBody>
          <a:bodyPr vert="horz" wrap="square" lIns="0" tIns="11242" rIns="0" bIns="0" rtlCol="0">
            <a:spAutoFit/>
          </a:bodyPr>
          <a:lstStyle/>
          <a:p>
            <a:pPr marL="12490" marR="4996">
              <a:lnSpc>
                <a:spcPct val="106300"/>
              </a:lnSpc>
              <a:spcBef>
                <a:spcPts val="89"/>
              </a:spcBef>
            </a:pPr>
            <a:r>
              <a:rPr spc="112" dirty="0"/>
              <a:t>Brand</a:t>
            </a:r>
            <a:r>
              <a:rPr spc="-162" dirty="0"/>
              <a:t> </a:t>
            </a:r>
            <a:r>
              <a:rPr spc="177" dirty="0"/>
              <a:t>Management</a:t>
            </a:r>
            <a:r>
              <a:rPr spc="-162" dirty="0"/>
              <a:t> </a:t>
            </a:r>
            <a:r>
              <a:rPr spc="-74" dirty="0"/>
              <a:t>in </a:t>
            </a:r>
            <a:r>
              <a:rPr spc="-1028" dirty="0"/>
              <a:t> </a:t>
            </a:r>
            <a:r>
              <a:rPr spc="103" dirty="0"/>
              <a:t>ShopMe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950" y="1098952"/>
            <a:ext cx="10907767" cy="2172029"/>
          </a:xfrm>
          <a:prstGeom prst="rect">
            <a:avLst/>
          </a:prstGeom>
        </p:spPr>
        <p:txBody>
          <a:bodyPr vert="horz" wrap="square" lIns="0" tIns="13740" rIns="0" bIns="0" rtlCol="0">
            <a:spAutoFit/>
          </a:bodyPr>
          <a:lstStyle/>
          <a:p>
            <a:pPr marL="12490" marR="8743">
              <a:lnSpc>
                <a:spcPct val="133400"/>
              </a:lnSpc>
              <a:spcBef>
                <a:spcPts val="108"/>
              </a:spcBef>
            </a:pPr>
            <a:endParaRPr lang="en-IN" sz="1328" spc="-25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8743">
              <a:lnSpc>
                <a:spcPct val="133400"/>
              </a:lnSpc>
              <a:spcBef>
                <a:spcPts val="108"/>
              </a:spcBef>
            </a:pPr>
            <a:r>
              <a:rPr sz="1328" spc="-25" dirty="0" err="1">
                <a:solidFill>
                  <a:srgbClr val="E5E0DF"/>
                </a:solidFill>
                <a:latin typeface="Roboto Lt"/>
                <a:cs typeface="Roboto Lt"/>
              </a:rPr>
              <a:t>ShopMe's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designed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comprehensive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organized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approach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various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featured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platform.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Each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characterized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specific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stored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database,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unique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Brand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ID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Logo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visually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represent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brand,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Brand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Name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officially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identifies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brand.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34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further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facilitate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organization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navigation,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each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also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associated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Category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belongs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to.</a:t>
            </a:r>
            <a:endParaRPr sz="1328" dirty="0">
              <a:latin typeface="Roboto Lt"/>
              <a:cs typeface="Roboto Lt"/>
            </a:endParaRPr>
          </a:p>
          <a:p>
            <a:pPr marL="12490" marR="4996">
              <a:lnSpc>
                <a:spcPct val="133200"/>
              </a:lnSpc>
            </a:pPr>
            <a:r>
              <a:rPr sz="1328" spc="-34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administrative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control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over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brands,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offers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Enable,</a:t>
            </a:r>
            <a:r>
              <a:rPr sz="1328" b="1" spc="1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-15" dirty="0">
                <a:solidFill>
                  <a:srgbClr val="E5E0DF"/>
                </a:solidFill>
                <a:latin typeface="Roboto"/>
                <a:cs typeface="Roboto"/>
              </a:rPr>
              <a:t>Edit,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 and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Delete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Options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allow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authorized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enable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 disable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brands,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well as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edit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delete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them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needed.</a:t>
            </a:r>
            <a:r>
              <a:rPr sz="1328" spc="-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functionality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empowers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platform's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administrators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maintain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curated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44" dirty="0">
                <a:solidFill>
                  <a:srgbClr val="E5E0DF"/>
                </a:solidFill>
                <a:latin typeface="Roboto Lt"/>
                <a:cs typeface="Roboto Lt"/>
              </a:rPr>
              <a:t>up-to-date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selection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of 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brands,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engaging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shopping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experience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customers.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E66C2E-949D-6497-9A0C-1801C8AB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0135"/>
            <a:ext cx="11442700" cy="2985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0"/>
            <a:ext cx="11241715" cy="6445250"/>
          </a:xfrm>
          <a:custGeom>
            <a:avLst/>
            <a:gdLst/>
            <a:ahLst/>
            <a:cxnLst/>
            <a:rect l="l" t="t" r="r" b="b"/>
            <a:pathLst>
              <a:path w="11430000" h="6553200">
                <a:moveTo>
                  <a:pt x="11429999" y="0"/>
                </a:moveTo>
                <a:lnTo>
                  <a:pt x="0" y="0"/>
                </a:lnTo>
                <a:lnTo>
                  <a:pt x="0" y="6553199"/>
                </a:lnTo>
                <a:lnTo>
                  <a:pt x="11429999" y="6553199"/>
                </a:lnTo>
                <a:lnTo>
                  <a:pt x="11429999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 sz="177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550" y="236340"/>
            <a:ext cx="6878681" cy="530859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74" dirty="0"/>
              <a:t>Product</a:t>
            </a:r>
            <a:r>
              <a:rPr spc="-152" dirty="0"/>
              <a:t> </a:t>
            </a:r>
            <a:r>
              <a:rPr spc="177" dirty="0"/>
              <a:t>Management</a:t>
            </a:r>
            <a:r>
              <a:rPr spc="-152" dirty="0"/>
              <a:t> </a:t>
            </a:r>
            <a:r>
              <a:rPr spc="-74" dirty="0"/>
              <a:t>in</a:t>
            </a:r>
            <a:r>
              <a:rPr spc="-152" dirty="0"/>
              <a:t> </a:t>
            </a:r>
            <a:r>
              <a:rPr spc="103" dirty="0"/>
              <a:t>ShopMe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3550" y="767199"/>
            <a:ext cx="10747502" cy="2082826"/>
          </a:xfrm>
          <a:prstGeom prst="rect">
            <a:avLst/>
          </a:prstGeom>
        </p:spPr>
        <p:txBody>
          <a:bodyPr vert="horz" wrap="square" lIns="0" tIns="14363" rIns="0" bIns="0" rtlCol="0">
            <a:spAutoFit/>
          </a:bodyPr>
          <a:lstStyle/>
          <a:p>
            <a:pPr marL="12490" marR="4996">
              <a:lnSpc>
                <a:spcPct val="133000"/>
              </a:lnSpc>
              <a:spcBef>
                <a:spcPts val="112"/>
              </a:spcBef>
            </a:pP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Each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characterized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key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database.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These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unique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ID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Main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Image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visual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representation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of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attract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Product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Name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offers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descriptive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name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identifying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product.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Additionally,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each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associated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Brand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recognition,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Category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which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belongs,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aiding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in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 classification 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organization.</a:t>
            </a:r>
            <a:endParaRPr sz="1328" dirty="0">
              <a:latin typeface="Roboto Lt"/>
              <a:cs typeface="Roboto Lt"/>
            </a:endParaRPr>
          </a:p>
          <a:p>
            <a:pPr>
              <a:lnSpc>
                <a:spcPct val="100000"/>
              </a:lnSpc>
            </a:pPr>
            <a:endParaRPr sz="1229" dirty="0">
              <a:latin typeface="Roboto Lt"/>
              <a:cs typeface="Roboto Lt"/>
            </a:endParaRPr>
          </a:p>
          <a:p>
            <a:pPr marL="12490" marR="282909">
              <a:lnSpc>
                <a:spcPct val="134100"/>
              </a:lnSpc>
            </a:pPr>
            <a:r>
              <a:rPr sz="1328" spc="-34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administrative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control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over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offers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Enable,</a:t>
            </a:r>
            <a:r>
              <a:rPr sz="1328" b="1" spc="1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-15" dirty="0">
                <a:solidFill>
                  <a:srgbClr val="E5E0DF"/>
                </a:solidFill>
                <a:latin typeface="Roboto"/>
                <a:cs typeface="Roboto"/>
              </a:rPr>
              <a:t>Edit,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and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 Delete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Options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allow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authorized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enable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disable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well as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edit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delete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them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needed.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This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functionality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empowers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platform's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administrators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maintain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curated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44" dirty="0">
                <a:solidFill>
                  <a:srgbClr val="E5E0DF"/>
                </a:solidFill>
                <a:latin typeface="Roboto Lt"/>
                <a:cs typeface="Roboto Lt"/>
              </a:rPr>
              <a:t>up-to-date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selection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of 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engaging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shopping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experience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customers.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1B48A-9185-5F91-A788-EEC25586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5" y="2850024"/>
            <a:ext cx="11442700" cy="3595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47" y="1"/>
            <a:ext cx="11254206" cy="6334706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 sz="177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9750" y="174625"/>
            <a:ext cx="3864775" cy="530661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167" dirty="0">
                <a:latin typeface="Trebuchet MS"/>
                <a:cs typeface="Trebuchet MS"/>
              </a:rPr>
              <a:t>Reviews</a:t>
            </a:r>
            <a:r>
              <a:rPr spc="-123" dirty="0">
                <a:latin typeface="Trebuchet MS"/>
                <a:cs typeface="Trebuchet MS"/>
              </a:rPr>
              <a:t> </a:t>
            </a:r>
            <a:r>
              <a:rPr spc="54" dirty="0">
                <a:latin typeface="Trebuchet MS"/>
                <a:cs typeface="Trebuchet MS"/>
              </a:rPr>
              <a:t>&amp;</a:t>
            </a:r>
            <a:r>
              <a:rPr spc="-123" dirty="0">
                <a:latin typeface="Trebuchet MS"/>
                <a:cs typeface="Trebuchet MS"/>
              </a:rPr>
              <a:t> </a:t>
            </a:r>
            <a:r>
              <a:rPr spc="74" dirty="0">
                <a:latin typeface="Trebuchet MS"/>
                <a:cs typeface="Trebuchet MS"/>
              </a:rPr>
              <a:t>Rating: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9750" y="3793348"/>
            <a:ext cx="10729124" cy="2541359"/>
          </a:xfrm>
          <a:prstGeom prst="rect">
            <a:avLst/>
          </a:prstGeom>
        </p:spPr>
        <p:txBody>
          <a:bodyPr vert="horz" wrap="square" lIns="0" tIns="6245" rIns="0" bIns="0" rtlCol="0">
            <a:spAutoFit/>
          </a:bodyPr>
          <a:lstStyle/>
          <a:p>
            <a:pPr marL="12490" marR="21858">
              <a:lnSpc>
                <a:spcPct val="132600"/>
              </a:lnSpc>
              <a:spcBef>
                <a:spcPts val="49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robust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rating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allows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share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their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experiences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services.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feedback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mechanism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crucial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building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trust,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improving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quality,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39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enhancing</a:t>
            </a:r>
            <a:r>
              <a:rPr sz="1328" spc="39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overall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shopping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experience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on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platform.</a:t>
            </a:r>
            <a:endParaRPr sz="1328" dirty="0">
              <a:latin typeface="Roboto Lt"/>
              <a:cs typeface="Roboto Lt"/>
            </a:endParaRPr>
          </a:p>
          <a:p>
            <a:pPr>
              <a:spcBef>
                <a:spcPts val="54"/>
              </a:spcBef>
            </a:pPr>
            <a:endParaRPr sz="1180" dirty="0">
              <a:latin typeface="Roboto Lt"/>
              <a:cs typeface="Roboto Lt"/>
            </a:endParaRPr>
          </a:p>
          <a:p>
            <a:pPr marL="12490" marR="4996">
              <a:lnSpc>
                <a:spcPct val="134100"/>
              </a:lnSpc>
              <a:spcBef>
                <a:spcPts val="5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leave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detailed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ratings,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comments,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even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photos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videos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showcasing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product.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These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are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displayed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on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page,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giving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potential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buyers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valuable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insights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real-world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performance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quality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of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items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they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are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considering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purchasing.</a:t>
            </a:r>
            <a:endParaRPr sz="1328" dirty="0">
              <a:latin typeface="Roboto Lt"/>
              <a:cs typeface="Roboto Lt"/>
            </a:endParaRPr>
          </a:p>
          <a:p>
            <a:pPr>
              <a:spcBef>
                <a:spcPts val="15"/>
              </a:spcBef>
            </a:pPr>
            <a:endParaRPr sz="1229" dirty="0">
              <a:latin typeface="Roboto Lt"/>
              <a:cs typeface="Roboto Lt"/>
            </a:endParaRPr>
          </a:p>
          <a:p>
            <a:pPr marL="12490" marR="75567">
              <a:lnSpc>
                <a:spcPct val="133000"/>
              </a:lnSpc>
            </a:pP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ShopMe's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also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includes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features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moderating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such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ability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respond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feedback,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flag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inappropriate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content,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analyze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trends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over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time.</a:t>
            </a:r>
            <a:r>
              <a:rPr sz="1328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helps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platform's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administrators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maintain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high-quality,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trustworthy,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transparent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ecosystem.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95F68-5608-7345-775B-E532D51F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780887"/>
            <a:ext cx="11033924" cy="28898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151" y="479425"/>
            <a:ext cx="4267199" cy="1046187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30" dirty="0"/>
              <a:t>Order</a:t>
            </a:r>
            <a:r>
              <a:rPr spc="-152" dirty="0"/>
              <a:t> </a:t>
            </a:r>
            <a:r>
              <a:rPr spc="177" dirty="0"/>
              <a:t>Management</a:t>
            </a:r>
            <a:r>
              <a:rPr spc="-152" dirty="0"/>
              <a:t> </a:t>
            </a:r>
            <a:r>
              <a:rPr spc="-74" dirty="0"/>
              <a:t>in</a:t>
            </a:r>
            <a:r>
              <a:rPr spc="-152" dirty="0"/>
              <a:t> </a:t>
            </a:r>
            <a:r>
              <a:rPr lang="en-IN" spc="-152" dirty="0"/>
              <a:t>          </a:t>
            </a:r>
            <a:r>
              <a:rPr spc="103" dirty="0" err="1"/>
              <a:t>ShopMe</a:t>
            </a:r>
            <a:endParaRPr spc="103" dirty="0"/>
          </a:p>
        </p:txBody>
      </p:sp>
      <p:sp>
        <p:nvSpPr>
          <p:cNvPr id="3" name="object 3"/>
          <p:cNvSpPr txBox="1"/>
          <p:nvPr/>
        </p:nvSpPr>
        <p:spPr>
          <a:xfrm>
            <a:off x="2978150" y="1927225"/>
            <a:ext cx="5791200" cy="3640604"/>
          </a:xfrm>
          <a:prstGeom prst="rect">
            <a:avLst/>
          </a:prstGeom>
        </p:spPr>
        <p:txBody>
          <a:bodyPr vert="horz" wrap="square" lIns="0" tIns="15613" rIns="0" bIns="0" rtlCol="0">
            <a:spAutoFit/>
          </a:bodyPr>
          <a:lstStyle/>
          <a:p>
            <a:pPr marL="298240" marR="102421" indent="-285750">
              <a:lnSpc>
                <a:spcPct val="132600"/>
              </a:lnSpc>
              <a:spcBef>
                <a:spcPts val="123"/>
              </a:spcBef>
              <a:buFont typeface="Arial" panose="020B0604020202020204" pitchFamily="34" charset="0"/>
              <a:buChar char="•"/>
            </a:pP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ShopMe's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designed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comprehensive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efficient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way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handle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orders.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Each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defined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essential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database,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unique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ID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order,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Customer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associated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order,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providing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details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fulfillment,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25" dirty="0">
                <a:solidFill>
                  <a:srgbClr val="E5E0DF"/>
                </a:solidFill>
                <a:latin typeface="Roboto"/>
                <a:cs typeface="Roboto"/>
              </a:rPr>
              <a:t>Total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amount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of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order,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prices,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taxes,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shipping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costs.</a:t>
            </a:r>
            <a:endParaRPr sz="1328" dirty="0">
              <a:latin typeface="Roboto Lt"/>
              <a:cs typeface="Roboto Lt"/>
            </a:endParaRPr>
          </a:p>
          <a:p>
            <a:pPr>
              <a:spcBef>
                <a:spcPts val="54"/>
              </a:spcBef>
            </a:pPr>
            <a:endParaRPr sz="1180" dirty="0">
              <a:latin typeface="Roboto Lt"/>
              <a:cs typeface="Roboto Lt"/>
            </a:endParaRPr>
          </a:p>
          <a:p>
            <a:pPr marL="298240" marR="153633" indent="-285750" algn="just">
              <a:lnSpc>
                <a:spcPct val="1341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Order </a:t>
            </a:r>
            <a:r>
              <a:rPr sz="1328" b="1" spc="20" dirty="0">
                <a:solidFill>
                  <a:srgbClr val="E5E0DF"/>
                </a:solidFill>
                <a:latin typeface="Roboto"/>
                <a:cs typeface="Roboto"/>
              </a:rPr>
              <a:t>Time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indicates when 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order was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placed,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aiding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 order processing and tracking. 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Destination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stores the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shipping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address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delivering the order to the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customer,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 the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Payment 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Method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reflects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method used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customer to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pay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order,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such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 credit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card, PayPal,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cash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on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delivery.</a:t>
            </a:r>
            <a:endParaRPr sz="1328" dirty="0">
              <a:latin typeface="Roboto Lt"/>
              <a:cs typeface="Roboto Lt"/>
            </a:endParaRPr>
          </a:p>
          <a:p>
            <a:pPr>
              <a:spcBef>
                <a:spcPts val="34"/>
              </a:spcBef>
            </a:pPr>
            <a:endParaRPr sz="1229" dirty="0">
              <a:latin typeface="Roboto Lt"/>
              <a:cs typeface="Roboto Lt"/>
            </a:endParaRPr>
          </a:p>
          <a:p>
            <a:pPr marL="12490" marR="4996">
              <a:lnSpc>
                <a:spcPct val="131800"/>
              </a:lnSpc>
            </a:pPr>
            <a:r>
              <a:rPr lang="en-IN" sz="1328" spc="-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endParaRPr sz="1328" dirty="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351" y="327025"/>
            <a:ext cx="4267200" cy="1046187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30" dirty="0"/>
              <a:t>Order</a:t>
            </a:r>
            <a:r>
              <a:rPr spc="-152" dirty="0"/>
              <a:t> </a:t>
            </a:r>
            <a:r>
              <a:rPr spc="177" dirty="0"/>
              <a:t>Management</a:t>
            </a:r>
            <a:r>
              <a:rPr spc="-152" dirty="0"/>
              <a:t> </a:t>
            </a:r>
            <a:r>
              <a:rPr spc="-74" dirty="0"/>
              <a:t>in</a:t>
            </a:r>
            <a:r>
              <a:rPr spc="-152" dirty="0"/>
              <a:t> </a:t>
            </a:r>
            <a:r>
              <a:rPr spc="103" dirty="0"/>
              <a:t>ShopMe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7550" y="1402271"/>
            <a:ext cx="7848600" cy="1073876"/>
          </a:xfrm>
          <a:prstGeom prst="rect">
            <a:avLst/>
          </a:prstGeom>
        </p:spPr>
        <p:txBody>
          <a:bodyPr vert="horz" wrap="square" lIns="0" tIns="15613" rIns="0" bIns="0" rtlCol="0">
            <a:spAutoFit/>
          </a:bodyPr>
          <a:lstStyle/>
          <a:p>
            <a:pPr marL="298240" marR="102421" indent="-285750">
              <a:lnSpc>
                <a:spcPct val="132600"/>
              </a:lnSpc>
              <a:spcBef>
                <a:spcPts val="123"/>
              </a:spcBef>
              <a:buFont typeface="Arial" panose="020B0604020202020204" pitchFamily="34" charset="0"/>
              <a:buChar char="•"/>
            </a:pPr>
            <a:r>
              <a:rPr lang="en-IN"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34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lifecycle,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also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tracks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Status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each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order,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indicating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whether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pending,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confirmed,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shipped,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delivered.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comprehensive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efficient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processing,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accurate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tracking,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experience</a:t>
            </a:r>
            <a:r>
              <a:rPr sz="1328" spc="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throughout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fulfillment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process.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E1DCE-9938-A560-43CF-803B4F54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3025"/>
            <a:ext cx="11442700" cy="38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8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1B1C1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8515" y="1957337"/>
            <a:ext cx="177546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45" dirty="0"/>
              <a:t>Abstract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33817" rIns="0" bIns="0" rtlCol="0">
            <a:spAutoFit/>
          </a:bodyPr>
          <a:lstStyle/>
          <a:p>
            <a:pPr marL="10160" marR="5080">
              <a:lnSpc>
                <a:spcPct val="133200"/>
              </a:lnSpc>
              <a:spcBef>
                <a:spcPts val="114"/>
              </a:spcBef>
            </a:pPr>
            <a:r>
              <a:rPr spc="60" dirty="0"/>
              <a:t>These </a:t>
            </a:r>
            <a:r>
              <a:rPr spc="25" dirty="0"/>
              <a:t>include </a:t>
            </a:r>
            <a:r>
              <a:rPr spc="-5" dirty="0"/>
              <a:t>multi-tiered </a:t>
            </a:r>
            <a:r>
              <a:rPr spc="-20" dirty="0"/>
              <a:t>architecture, </a:t>
            </a:r>
            <a:r>
              <a:rPr spc="20" dirty="0"/>
              <a:t>server </a:t>
            </a:r>
            <a:r>
              <a:rPr spc="50" dirty="0"/>
              <a:t>and </a:t>
            </a:r>
            <a:r>
              <a:rPr spc="-10" dirty="0"/>
              <a:t>client </a:t>
            </a:r>
            <a:r>
              <a:rPr spc="35" dirty="0"/>
              <a:t>side </a:t>
            </a:r>
            <a:r>
              <a:rPr spc="10" dirty="0"/>
              <a:t>scripting techniques, </a:t>
            </a:r>
            <a:r>
              <a:rPr spc="50" dirty="0"/>
              <a:t>and </a:t>
            </a:r>
            <a:r>
              <a:rPr spc="55" dirty="0"/>
              <a:t> </a:t>
            </a:r>
            <a:r>
              <a:rPr spc="15" dirty="0"/>
              <a:t>implementation </a:t>
            </a:r>
            <a:r>
              <a:rPr spc="35" dirty="0"/>
              <a:t>technologies </a:t>
            </a:r>
            <a:r>
              <a:rPr spc="70" dirty="0"/>
              <a:t>such </a:t>
            </a:r>
            <a:r>
              <a:rPr spc="65" dirty="0"/>
              <a:t>as </a:t>
            </a:r>
            <a:r>
              <a:rPr spc="5" dirty="0"/>
              <a:t>PHP(OOP), </a:t>
            </a:r>
            <a:r>
              <a:rPr spc="25" dirty="0"/>
              <a:t>JQUERY, </a:t>
            </a:r>
            <a:r>
              <a:rPr spc="50" dirty="0"/>
              <a:t>BOOTSTRAP, HTML5, and </a:t>
            </a:r>
            <a:r>
              <a:rPr spc="-10" dirty="0"/>
              <a:t>relational </a:t>
            </a:r>
            <a:r>
              <a:rPr spc="-5" dirty="0"/>
              <a:t> </a:t>
            </a:r>
            <a:r>
              <a:rPr spc="45" dirty="0"/>
              <a:t>databases</a:t>
            </a:r>
            <a:r>
              <a:rPr spc="-60" dirty="0"/>
              <a:t> </a:t>
            </a:r>
            <a:r>
              <a:rPr spc="30" dirty="0"/>
              <a:t>(such</a:t>
            </a:r>
            <a:r>
              <a:rPr spc="-60" dirty="0"/>
              <a:t> </a:t>
            </a:r>
            <a:r>
              <a:rPr spc="65" dirty="0"/>
              <a:t>as</a:t>
            </a:r>
            <a:r>
              <a:rPr spc="-60" dirty="0"/>
              <a:t> </a:t>
            </a:r>
            <a:r>
              <a:rPr spc="75" dirty="0"/>
              <a:t>MySQL,</a:t>
            </a:r>
            <a:r>
              <a:rPr spc="-105" dirty="0"/>
              <a:t> </a:t>
            </a:r>
            <a:r>
              <a:rPr spc="10" dirty="0"/>
              <a:t>Access).</a:t>
            </a:r>
            <a:r>
              <a:rPr spc="-100" dirty="0"/>
              <a:t> </a:t>
            </a:r>
            <a:r>
              <a:rPr spc="25" dirty="0"/>
              <a:t>This</a:t>
            </a:r>
            <a:r>
              <a:rPr spc="-60" dirty="0"/>
              <a:t> </a:t>
            </a:r>
            <a:r>
              <a:rPr spc="-10" dirty="0"/>
              <a:t>project</a:t>
            </a:r>
            <a:r>
              <a:rPr spc="-60" dirty="0"/>
              <a:t> </a:t>
            </a:r>
            <a:r>
              <a:rPr spc="35" dirty="0"/>
              <a:t>aims</a:t>
            </a:r>
            <a:r>
              <a:rPr spc="-60" dirty="0"/>
              <a:t> </a:t>
            </a:r>
            <a:r>
              <a:rPr spc="-15" dirty="0"/>
              <a:t>to</a:t>
            </a:r>
            <a:r>
              <a:rPr spc="-60" dirty="0"/>
              <a:t> </a:t>
            </a:r>
            <a:r>
              <a:rPr spc="45" dirty="0"/>
              <a:t>develop</a:t>
            </a:r>
            <a:r>
              <a:rPr spc="-60" dirty="0"/>
              <a:t> </a:t>
            </a:r>
            <a:r>
              <a:rPr spc="25" dirty="0"/>
              <a:t>a</a:t>
            </a:r>
            <a:r>
              <a:rPr spc="-55" dirty="0"/>
              <a:t> </a:t>
            </a:r>
            <a:r>
              <a:rPr spc="35" dirty="0"/>
              <a:t>basic</a:t>
            </a:r>
            <a:r>
              <a:rPr spc="-105" dirty="0"/>
              <a:t> </a:t>
            </a:r>
            <a:r>
              <a:rPr spc="20" dirty="0"/>
              <a:t>website</a:t>
            </a:r>
            <a:r>
              <a:rPr spc="-100" dirty="0"/>
              <a:t> </a:t>
            </a:r>
            <a:r>
              <a:rPr spc="35" dirty="0"/>
              <a:t>where</a:t>
            </a:r>
            <a:r>
              <a:rPr spc="-60" dirty="0"/>
              <a:t> </a:t>
            </a:r>
            <a:r>
              <a:rPr spc="25" dirty="0"/>
              <a:t>a</a:t>
            </a:r>
            <a:r>
              <a:rPr spc="-60" dirty="0"/>
              <a:t> </a:t>
            </a:r>
            <a:r>
              <a:rPr spc="60" dirty="0"/>
              <a:t>consumer</a:t>
            </a:r>
            <a:r>
              <a:rPr spc="-90" dirty="0"/>
              <a:t> </a:t>
            </a:r>
            <a:r>
              <a:rPr spc="5" dirty="0"/>
              <a:t>is </a:t>
            </a:r>
            <a:r>
              <a:rPr spc="-390" dirty="0"/>
              <a:t> </a:t>
            </a:r>
            <a:r>
              <a:rPr spc="30" dirty="0"/>
              <a:t>provided </a:t>
            </a:r>
            <a:r>
              <a:rPr spc="-10" dirty="0"/>
              <a:t>with </a:t>
            </a:r>
            <a:r>
              <a:rPr spc="25" dirty="0"/>
              <a:t>a </a:t>
            </a:r>
            <a:r>
              <a:rPr spc="60" dirty="0"/>
              <a:t>shopping </a:t>
            </a:r>
            <a:r>
              <a:rPr spc="-10" dirty="0"/>
              <a:t>cart </a:t>
            </a:r>
            <a:r>
              <a:rPr spc="5" dirty="0"/>
              <a:t>application </a:t>
            </a:r>
            <a:r>
              <a:rPr spc="50" dirty="0"/>
              <a:t>and </a:t>
            </a:r>
            <a:r>
              <a:rPr spc="40" dirty="0"/>
              <a:t>also </a:t>
            </a:r>
            <a:r>
              <a:rPr spc="-15" dirty="0"/>
              <a:t>to </a:t>
            </a:r>
            <a:r>
              <a:rPr spc="55" dirty="0"/>
              <a:t>know </a:t>
            </a:r>
            <a:r>
              <a:rPr spc="30" dirty="0"/>
              <a:t>about </a:t>
            </a:r>
            <a:r>
              <a:rPr spc="5" dirty="0"/>
              <a:t>the </a:t>
            </a:r>
            <a:r>
              <a:rPr spc="35" dirty="0"/>
              <a:t>technologies </a:t>
            </a:r>
            <a:r>
              <a:rPr spc="75" dirty="0"/>
              <a:t>used </a:t>
            </a:r>
            <a:r>
              <a:rPr spc="-15" dirty="0"/>
              <a:t>to </a:t>
            </a:r>
            <a:r>
              <a:rPr spc="45" dirty="0"/>
              <a:t>develop </a:t>
            </a:r>
            <a:r>
              <a:rPr spc="-395" dirty="0"/>
              <a:t> </a:t>
            </a:r>
            <a:r>
              <a:rPr spc="70" dirty="0"/>
              <a:t>such</a:t>
            </a:r>
            <a:r>
              <a:rPr spc="-55" dirty="0"/>
              <a:t> </a:t>
            </a:r>
            <a:r>
              <a:rPr spc="35" dirty="0"/>
              <a:t>an</a:t>
            </a:r>
            <a:r>
              <a:rPr spc="-50" dirty="0"/>
              <a:t> </a:t>
            </a:r>
            <a:r>
              <a:rPr spc="-15" dirty="0"/>
              <a:t>application.</a:t>
            </a:r>
            <a:r>
              <a:rPr spc="-90" dirty="0"/>
              <a:t> </a:t>
            </a:r>
            <a:r>
              <a:rPr spc="25" dirty="0"/>
              <a:t>This</a:t>
            </a:r>
            <a:r>
              <a:rPr spc="-50" dirty="0"/>
              <a:t> </a:t>
            </a:r>
            <a:r>
              <a:rPr spc="50" dirty="0"/>
              <a:t>document</a:t>
            </a:r>
            <a:r>
              <a:rPr spc="-90" dirty="0"/>
              <a:t> </a:t>
            </a:r>
            <a:r>
              <a:rPr spc="-20" dirty="0"/>
              <a:t>will</a:t>
            </a:r>
            <a:r>
              <a:rPr spc="-95" dirty="0"/>
              <a:t> </a:t>
            </a:r>
            <a:r>
              <a:rPr spc="60" dirty="0"/>
              <a:t>discuss</a:t>
            </a:r>
            <a:r>
              <a:rPr spc="-50" dirty="0"/>
              <a:t> </a:t>
            </a:r>
            <a:r>
              <a:rPr spc="5" dirty="0"/>
              <a:t>the</a:t>
            </a:r>
            <a:r>
              <a:rPr spc="-50" dirty="0"/>
              <a:t> </a:t>
            </a:r>
            <a:r>
              <a:rPr spc="30" dirty="0"/>
              <a:t>underlying</a:t>
            </a:r>
            <a:r>
              <a:rPr spc="-50" dirty="0"/>
              <a:t> </a:t>
            </a:r>
            <a:r>
              <a:rPr spc="35" dirty="0"/>
              <a:t>technologies</a:t>
            </a:r>
            <a:r>
              <a:rPr spc="-50" dirty="0"/>
              <a:t> </a:t>
            </a:r>
            <a:r>
              <a:rPr spc="-15" dirty="0"/>
              <a:t>to</a:t>
            </a:r>
            <a:r>
              <a:rPr spc="-50" dirty="0"/>
              <a:t> </a:t>
            </a:r>
            <a:r>
              <a:rPr dirty="0"/>
              <a:t>create</a:t>
            </a:r>
            <a:r>
              <a:rPr spc="-50" dirty="0"/>
              <a:t> </a:t>
            </a:r>
            <a:r>
              <a:rPr spc="50" dirty="0"/>
              <a:t>and</a:t>
            </a:r>
            <a:r>
              <a:rPr spc="-50" dirty="0"/>
              <a:t> </a:t>
            </a:r>
            <a:r>
              <a:rPr spc="25" dirty="0"/>
              <a:t>implement </a:t>
            </a:r>
            <a:r>
              <a:rPr spc="30" dirty="0"/>
              <a:t> </a:t>
            </a:r>
            <a:r>
              <a:rPr spc="35" dirty="0"/>
              <a:t>an</a:t>
            </a:r>
            <a:r>
              <a:rPr spc="-70" dirty="0"/>
              <a:t> </a:t>
            </a:r>
            <a:r>
              <a:rPr spc="60" dirty="0"/>
              <a:t>e-commerce</a:t>
            </a:r>
            <a:r>
              <a:rPr spc="-105" dirty="0"/>
              <a:t> </a:t>
            </a:r>
            <a:r>
              <a:rPr spc="-10" dirty="0"/>
              <a:t>website.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9150" y="98425"/>
            <a:ext cx="3756331" cy="1046187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715078">
              <a:spcBef>
                <a:spcPts val="118"/>
              </a:spcBef>
            </a:pPr>
            <a:r>
              <a:rPr spc="112" dirty="0"/>
              <a:t>Sales</a:t>
            </a:r>
            <a:r>
              <a:rPr spc="-157" dirty="0"/>
              <a:t> </a:t>
            </a:r>
            <a:r>
              <a:rPr spc="25" dirty="0"/>
              <a:t>Reports</a:t>
            </a:r>
            <a:r>
              <a:rPr spc="-157" dirty="0"/>
              <a:t> </a:t>
            </a:r>
            <a:r>
              <a:rPr spc="-74" dirty="0"/>
              <a:t>in</a:t>
            </a:r>
            <a:r>
              <a:rPr spc="-152" dirty="0"/>
              <a:t> </a:t>
            </a:r>
            <a:r>
              <a:rPr spc="103" dirty="0"/>
              <a:t>ShopMe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062473" y="1408489"/>
            <a:ext cx="290997" cy="303746"/>
            <a:chOff x="3914129" y="1569344"/>
            <a:chExt cx="295871" cy="308834"/>
          </a:xfrm>
        </p:grpSpPr>
        <p:sp>
          <p:nvSpPr>
            <p:cNvPr id="5" name="object 5"/>
            <p:cNvSpPr/>
            <p:nvPr/>
          </p:nvSpPr>
          <p:spPr>
            <a:xfrm>
              <a:off x="3914129" y="1569344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239458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4655" y="20180"/>
                  </a:lnTo>
                  <a:lnTo>
                    <a:pt x="0" y="55587"/>
                  </a:lnTo>
                  <a:lnTo>
                    <a:pt x="0" y="235546"/>
                  </a:lnTo>
                  <a:lnTo>
                    <a:pt x="0" y="239458"/>
                  </a:lnTo>
                  <a:lnTo>
                    <a:pt x="14655" y="274853"/>
                  </a:lnTo>
                  <a:lnTo>
                    <a:pt x="51701" y="294652"/>
                  </a:lnTo>
                  <a:lnTo>
                    <a:pt x="55575" y="295033"/>
                  </a:lnTo>
                  <a:lnTo>
                    <a:pt x="239458" y="295033"/>
                  </a:lnTo>
                  <a:lnTo>
                    <a:pt x="274840" y="280377"/>
                  </a:lnTo>
                  <a:lnTo>
                    <a:pt x="293890" y="247154"/>
                  </a:lnTo>
                  <a:lnTo>
                    <a:pt x="295021" y="239458"/>
                  </a:lnTo>
                  <a:lnTo>
                    <a:pt x="295021" y="55587"/>
                  </a:lnTo>
                  <a:lnTo>
                    <a:pt x="280365" y="20180"/>
                  </a:lnTo>
                  <a:lnTo>
                    <a:pt x="243319" y="381"/>
                  </a:lnTo>
                  <a:lnTo>
                    <a:pt x="23945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 sz="177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914725" y="1582903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0" y="235546"/>
                  </a:moveTo>
                  <a:lnTo>
                    <a:pt x="0" y="59486"/>
                  </a:lnTo>
                  <a:lnTo>
                    <a:pt x="0" y="55587"/>
                  </a:lnTo>
                  <a:lnTo>
                    <a:pt x="381" y="51714"/>
                  </a:lnTo>
                  <a:lnTo>
                    <a:pt x="10020" y="26441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68"/>
                  </a:lnTo>
                  <a:lnTo>
                    <a:pt x="36715" y="4533"/>
                  </a:lnTo>
                  <a:lnTo>
                    <a:pt x="40322" y="3035"/>
                  </a:lnTo>
                  <a:lnTo>
                    <a:pt x="44043" y="1905"/>
                  </a:lnTo>
                  <a:lnTo>
                    <a:pt x="47879" y="1143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35546" y="0"/>
                  </a:lnTo>
                  <a:lnTo>
                    <a:pt x="239458" y="0"/>
                  </a:lnTo>
                  <a:lnTo>
                    <a:pt x="243319" y="381"/>
                  </a:lnTo>
                  <a:lnTo>
                    <a:pt x="247142" y="1143"/>
                  </a:lnTo>
                  <a:lnTo>
                    <a:pt x="250977" y="1905"/>
                  </a:lnTo>
                  <a:lnTo>
                    <a:pt x="254698" y="3035"/>
                  </a:lnTo>
                  <a:lnTo>
                    <a:pt x="258305" y="4533"/>
                  </a:lnTo>
                  <a:lnTo>
                    <a:pt x="261912" y="6032"/>
                  </a:lnTo>
                  <a:lnTo>
                    <a:pt x="285000" y="26441"/>
                  </a:lnTo>
                  <a:lnTo>
                    <a:pt x="287172" y="29679"/>
                  </a:lnTo>
                  <a:lnTo>
                    <a:pt x="295021" y="55587"/>
                  </a:lnTo>
                  <a:lnTo>
                    <a:pt x="295021" y="59486"/>
                  </a:lnTo>
                  <a:lnTo>
                    <a:pt x="295021" y="235546"/>
                  </a:lnTo>
                  <a:lnTo>
                    <a:pt x="295021" y="239458"/>
                  </a:lnTo>
                  <a:lnTo>
                    <a:pt x="294640" y="243319"/>
                  </a:lnTo>
                  <a:lnTo>
                    <a:pt x="293890" y="247154"/>
                  </a:lnTo>
                  <a:lnTo>
                    <a:pt x="293116" y="250977"/>
                  </a:lnTo>
                  <a:lnTo>
                    <a:pt x="291998" y="254698"/>
                  </a:lnTo>
                  <a:lnTo>
                    <a:pt x="290499" y="258305"/>
                  </a:lnTo>
                  <a:lnTo>
                    <a:pt x="289001" y="261924"/>
                  </a:lnTo>
                  <a:lnTo>
                    <a:pt x="287172" y="265353"/>
                  </a:lnTo>
                  <a:lnTo>
                    <a:pt x="285000" y="268592"/>
                  </a:lnTo>
                  <a:lnTo>
                    <a:pt x="282829" y="271843"/>
                  </a:lnTo>
                  <a:lnTo>
                    <a:pt x="280365" y="274853"/>
                  </a:lnTo>
                  <a:lnTo>
                    <a:pt x="277609" y="277609"/>
                  </a:lnTo>
                  <a:lnTo>
                    <a:pt x="274840" y="280377"/>
                  </a:lnTo>
                  <a:lnTo>
                    <a:pt x="247142" y="293890"/>
                  </a:lnTo>
                  <a:lnTo>
                    <a:pt x="243319" y="294652"/>
                  </a:lnTo>
                  <a:lnTo>
                    <a:pt x="239458" y="295033"/>
                  </a:lnTo>
                  <a:lnTo>
                    <a:pt x="235546" y="295033"/>
                  </a:lnTo>
                  <a:lnTo>
                    <a:pt x="59486" y="295033"/>
                  </a:lnTo>
                  <a:lnTo>
                    <a:pt x="55575" y="295033"/>
                  </a:lnTo>
                  <a:lnTo>
                    <a:pt x="51701" y="294652"/>
                  </a:lnTo>
                  <a:lnTo>
                    <a:pt x="47879" y="293890"/>
                  </a:lnTo>
                  <a:lnTo>
                    <a:pt x="44043" y="293128"/>
                  </a:lnTo>
                  <a:lnTo>
                    <a:pt x="26428" y="285000"/>
                  </a:lnTo>
                  <a:lnTo>
                    <a:pt x="23190" y="282841"/>
                  </a:lnTo>
                  <a:lnTo>
                    <a:pt x="20180" y="280377"/>
                  </a:lnTo>
                  <a:lnTo>
                    <a:pt x="17424" y="277609"/>
                  </a:lnTo>
                  <a:lnTo>
                    <a:pt x="14655" y="274853"/>
                  </a:lnTo>
                  <a:lnTo>
                    <a:pt x="12192" y="271843"/>
                  </a:lnTo>
                  <a:lnTo>
                    <a:pt x="10020" y="268592"/>
                  </a:lnTo>
                  <a:lnTo>
                    <a:pt x="7848" y="265353"/>
                  </a:lnTo>
                  <a:lnTo>
                    <a:pt x="0" y="239458"/>
                  </a:lnTo>
                  <a:lnTo>
                    <a:pt x="0" y="235546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 sz="177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02150" y="1408489"/>
            <a:ext cx="2977805" cy="1394136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E5E0DF"/>
                </a:solidFill>
                <a:latin typeface="Lucida Sans Unicode"/>
                <a:cs typeface="Lucida Sans Unicode"/>
              </a:rPr>
              <a:t>Sales</a:t>
            </a:r>
            <a:r>
              <a:rPr sz="1623" spc="-89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E5E0DF"/>
                </a:solidFill>
                <a:latin typeface="Lucida Sans Unicode"/>
                <a:cs typeface="Lucida Sans Unicode"/>
              </a:rPr>
              <a:t>by</a:t>
            </a:r>
            <a:r>
              <a:rPr sz="1623" spc="-84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69" dirty="0">
                <a:solidFill>
                  <a:srgbClr val="E5E0DF"/>
                </a:solidFill>
                <a:latin typeface="Lucida Sans Unicode"/>
                <a:cs typeface="Lucida Sans Unicode"/>
              </a:rPr>
              <a:t>Date</a:t>
            </a:r>
            <a:endParaRPr sz="1623">
              <a:latin typeface="Lucida Sans Unicode"/>
              <a:cs typeface="Lucida Sans Unicode"/>
            </a:endParaRPr>
          </a:p>
          <a:p>
            <a:pPr marL="12490" marR="4996">
              <a:lnSpc>
                <a:spcPct val="131800"/>
              </a:lnSpc>
              <a:spcBef>
                <a:spcPts val="566"/>
              </a:spcBef>
            </a:pP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Visualizes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sales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over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time, allowing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users 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identify patterns,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seasonal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trends,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fluctuations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sales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volume.</a:t>
            </a:r>
            <a:endParaRPr sz="1328">
              <a:latin typeface="Roboto Lt"/>
              <a:cs typeface="Roboto L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20544" y="1406942"/>
            <a:ext cx="299779" cy="299779"/>
            <a:chOff x="7232971" y="2322160"/>
            <a:chExt cx="304800" cy="304800"/>
          </a:xfrm>
        </p:grpSpPr>
        <p:sp>
          <p:nvSpPr>
            <p:cNvPr id="9" name="object 9"/>
            <p:cNvSpPr/>
            <p:nvPr/>
          </p:nvSpPr>
          <p:spPr>
            <a:xfrm>
              <a:off x="7237730" y="2326919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239458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4655" y="20180"/>
                  </a:lnTo>
                  <a:lnTo>
                    <a:pt x="0" y="55587"/>
                  </a:lnTo>
                  <a:lnTo>
                    <a:pt x="0" y="235546"/>
                  </a:lnTo>
                  <a:lnTo>
                    <a:pt x="0" y="239458"/>
                  </a:lnTo>
                  <a:lnTo>
                    <a:pt x="14655" y="274853"/>
                  </a:lnTo>
                  <a:lnTo>
                    <a:pt x="51701" y="294652"/>
                  </a:lnTo>
                  <a:lnTo>
                    <a:pt x="55575" y="295033"/>
                  </a:lnTo>
                  <a:lnTo>
                    <a:pt x="239458" y="295033"/>
                  </a:lnTo>
                  <a:lnTo>
                    <a:pt x="274840" y="280377"/>
                  </a:lnTo>
                  <a:lnTo>
                    <a:pt x="294652" y="243319"/>
                  </a:lnTo>
                  <a:lnTo>
                    <a:pt x="295033" y="235546"/>
                  </a:lnTo>
                  <a:lnTo>
                    <a:pt x="295021" y="55587"/>
                  </a:lnTo>
                  <a:lnTo>
                    <a:pt x="280365" y="20180"/>
                  </a:lnTo>
                  <a:lnTo>
                    <a:pt x="243319" y="381"/>
                  </a:lnTo>
                  <a:lnTo>
                    <a:pt x="23945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 sz="177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237730" y="2326919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0" y="235546"/>
                  </a:moveTo>
                  <a:lnTo>
                    <a:pt x="0" y="59486"/>
                  </a:lnTo>
                  <a:lnTo>
                    <a:pt x="0" y="55587"/>
                  </a:lnTo>
                  <a:lnTo>
                    <a:pt x="381" y="51714"/>
                  </a:lnTo>
                  <a:lnTo>
                    <a:pt x="1143" y="47879"/>
                  </a:lnTo>
                  <a:lnTo>
                    <a:pt x="1905" y="44043"/>
                  </a:lnTo>
                  <a:lnTo>
                    <a:pt x="3035" y="40335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7848" y="29679"/>
                  </a:lnTo>
                  <a:lnTo>
                    <a:pt x="10020" y="26441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68"/>
                  </a:lnTo>
                  <a:lnTo>
                    <a:pt x="47879" y="1143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35546" y="0"/>
                  </a:lnTo>
                  <a:lnTo>
                    <a:pt x="239458" y="0"/>
                  </a:lnTo>
                  <a:lnTo>
                    <a:pt x="243319" y="381"/>
                  </a:lnTo>
                  <a:lnTo>
                    <a:pt x="247154" y="1143"/>
                  </a:lnTo>
                  <a:lnTo>
                    <a:pt x="250990" y="1905"/>
                  </a:lnTo>
                  <a:lnTo>
                    <a:pt x="254698" y="3035"/>
                  </a:lnTo>
                  <a:lnTo>
                    <a:pt x="258305" y="4533"/>
                  </a:lnTo>
                  <a:lnTo>
                    <a:pt x="261912" y="6032"/>
                  </a:lnTo>
                  <a:lnTo>
                    <a:pt x="285000" y="26441"/>
                  </a:lnTo>
                  <a:lnTo>
                    <a:pt x="287172" y="29679"/>
                  </a:lnTo>
                  <a:lnTo>
                    <a:pt x="295033" y="59486"/>
                  </a:lnTo>
                  <a:lnTo>
                    <a:pt x="295033" y="235546"/>
                  </a:lnTo>
                  <a:lnTo>
                    <a:pt x="290499" y="258305"/>
                  </a:lnTo>
                  <a:lnTo>
                    <a:pt x="289013" y="261924"/>
                  </a:lnTo>
                  <a:lnTo>
                    <a:pt x="287172" y="265353"/>
                  </a:lnTo>
                  <a:lnTo>
                    <a:pt x="285000" y="268592"/>
                  </a:lnTo>
                  <a:lnTo>
                    <a:pt x="282829" y="271843"/>
                  </a:lnTo>
                  <a:lnTo>
                    <a:pt x="250990" y="293128"/>
                  </a:lnTo>
                  <a:lnTo>
                    <a:pt x="247154" y="293890"/>
                  </a:lnTo>
                  <a:lnTo>
                    <a:pt x="243319" y="294652"/>
                  </a:lnTo>
                  <a:lnTo>
                    <a:pt x="239458" y="295033"/>
                  </a:lnTo>
                  <a:lnTo>
                    <a:pt x="235546" y="295033"/>
                  </a:lnTo>
                  <a:lnTo>
                    <a:pt x="59486" y="295033"/>
                  </a:lnTo>
                  <a:lnTo>
                    <a:pt x="55575" y="295033"/>
                  </a:lnTo>
                  <a:lnTo>
                    <a:pt x="51701" y="294652"/>
                  </a:lnTo>
                  <a:lnTo>
                    <a:pt x="47879" y="293890"/>
                  </a:lnTo>
                  <a:lnTo>
                    <a:pt x="44043" y="293128"/>
                  </a:lnTo>
                  <a:lnTo>
                    <a:pt x="26441" y="285000"/>
                  </a:lnTo>
                  <a:lnTo>
                    <a:pt x="23190" y="282841"/>
                  </a:lnTo>
                  <a:lnTo>
                    <a:pt x="20180" y="280377"/>
                  </a:lnTo>
                  <a:lnTo>
                    <a:pt x="17424" y="277609"/>
                  </a:lnTo>
                  <a:lnTo>
                    <a:pt x="14655" y="274853"/>
                  </a:lnTo>
                  <a:lnTo>
                    <a:pt x="12192" y="271843"/>
                  </a:lnTo>
                  <a:lnTo>
                    <a:pt x="10020" y="268592"/>
                  </a:lnTo>
                  <a:lnTo>
                    <a:pt x="7848" y="265353"/>
                  </a:lnTo>
                  <a:lnTo>
                    <a:pt x="6019" y="261924"/>
                  </a:lnTo>
                  <a:lnTo>
                    <a:pt x="4533" y="258305"/>
                  </a:lnTo>
                  <a:lnTo>
                    <a:pt x="3035" y="254698"/>
                  </a:lnTo>
                  <a:lnTo>
                    <a:pt x="1905" y="250977"/>
                  </a:lnTo>
                  <a:lnTo>
                    <a:pt x="1143" y="247154"/>
                  </a:lnTo>
                  <a:lnTo>
                    <a:pt x="381" y="243319"/>
                  </a:lnTo>
                  <a:lnTo>
                    <a:pt x="0" y="239458"/>
                  </a:lnTo>
                  <a:lnTo>
                    <a:pt x="0" y="235546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 sz="177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173732" y="1408489"/>
            <a:ext cx="2874756" cy="1420828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E5E0DF"/>
                </a:solidFill>
                <a:latin typeface="Lucida Sans Unicode"/>
                <a:cs typeface="Lucida Sans Unicode"/>
              </a:rPr>
              <a:t>Sales</a:t>
            </a:r>
            <a:r>
              <a:rPr sz="1623" spc="-84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E5E0DF"/>
                </a:solidFill>
                <a:latin typeface="Lucida Sans Unicode"/>
                <a:cs typeface="Lucida Sans Unicode"/>
              </a:rPr>
              <a:t>by</a:t>
            </a:r>
            <a:r>
              <a:rPr sz="1623" spc="-79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79" dirty="0">
                <a:solidFill>
                  <a:srgbClr val="E5E0DF"/>
                </a:solidFill>
                <a:latin typeface="Lucida Sans Unicode"/>
                <a:cs typeface="Lucida Sans Unicode"/>
              </a:rPr>
              <a:t>Category</a:t>
            </a:r>
            <a:endParaRPr sz="1623">
              <a:latin typeface="Lucida Sans Unicode"/>
              <a:cs typeface="Lucida Sans Unicode"/>
            </a:endParaRPr>
          </a:p>
          <a:p>
            <a:pPr marL="12490" marR="4996">
              <a:lnSpc>
                <a:spcPct val="132600"/>
              </a:lnSpc>
              <a:spcBef>
                <a:spcPts val="556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Breaks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down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sales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figures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categories,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highlighting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top-performing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categories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areas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growth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improvement.</a:t>
            </a:r>
            <a:endParaRPr sz="1328">
              <a:latin typeface="Roboto Lt"/>
              <a:cs typeface="Roboto L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62473" y="3192336"/>
            <a:ext cx="290411" cy="303746"/>
            <a:chOff x="4034688" y="3245809"/>
            <a:chExt cx="295275" cy="308834"/>
          </a:xfrm>
        </p:grpSpPr>
        <p:sp>
          <p:nvSpPr>
            <p:cNvPr id="13" name="object 13"/>
            <p:cNvSpPr/>
            <p:nvPr/>
          </p:nvSpPr>
          <p:spPr>
            <a:xfrm>
              <a:off x="4034688" y="3259368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239458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4655" y="20180"/>
                  </a:lnTo>
                  <a:lnTo>
                    <a:pt x="0" y="55587"/>
                  </a:lnTo>
                  <a:lnTo>
                    <a:pt x="0" y="235546"/>
                  </a:lnTo>
                  <a:lnTo>
                    <a:pt x="0" y="239458"/>
                  </a:lnTo>
                  <a:lnTo>
                    <a:pt x="14655" y="274853"/>
                  </a:lnTo>
                  <a:lnTo>
                    <a:pt x="51701" y="294652"/>
                  </a:lnTo>
                  <a:lnTo>
                    <a:pt x="55575" y="295033"/>
                  </a:lnTo>
                  <a:lnTo>
                    <a:pt x="239458" y="295033"/>
                  </a:lnTo>
                  <a:lnTo>
                    <a:pt x="274840" y="280377"/>
                  </a:lnTo>
                  <a:lnTo>
                    <a:pt x="294640" y="243319"/>
                  </a:lnTo>
                  <a:lnTo>
                    <a:pt x="295021" y="239458"/>
                  </a:lnTo>
                  <a:lnTo>
                    <a:pt x="295021" y="55587"/>
                  </a:lnTo>
                  <a:lnTo>
                    <a:pt x="280365" y="20180"/>
                  </a:lnTo>
                  <a:lnTo>
                    <a:pt x="243319" y="381"/>
                  </a:lnTo>
                  <a:lnTo>
                    <a:pt x="23945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 sz="177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34688" y="3245809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0" y="235546"/>
                  </a:moveTo>
                  <a:lnTo>
                    <a:pt x="0" y="59486"/>
                  </a:lnTo>
                  <a:lnTo>
                    <a:pt x="0" y="55587"/>
                  </a:lnTo>
                  <a:lnTo>
                    <a:pt x="381" y="51714"/>
                  </a:lnTo>
                  <a:lnTo>
                    <a:pt x="10020" y="26441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68"/>
                  </a:lnTo>
                  <a:lnTo>
                    <a:pt x="36715" y="4533"/>
                  </a:lnTo>
                  <a:lnTo>
                    <a:pt x="40322" y="3035"/>
                  </a:lnTo>
                  <a:lnTo>
                    <a:pt x="44043" y="1905"/>
                  </a:lnTo>
                  <a:lnTo>
                    <a:pt x="47879" y="1143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35546" y="0"/>
                  </a:lnTo>
                  <a:lnTo>
                    <a:pt x="239458" y="0"/>
                  </a:lnTo>
                  <a:lnTo>
                    <a:pt x="243319" y="381"/>
                  </a:lnTo>
                  <a:lnTo>
                    <a:pt x="247142" y="1143"/>
                  </a:lnTo>
                  <a:lnTo>
                    <a:pt x="250977" y="1905"/>
                  </a:lnTo>
                  <a:lnTo>
                    <a:pt x="254698" y="3035"/>
                  </a:lnTo>
                  <a:lnTo>
                    <a:pt x="258305" y="4533"/>
                  </a:lnTo>
                  <a:lnTo>
                    <a:pt x="261912" y="6032"/>
                  </a:lnTo>
                  <a:lnTo>
                    <a:pt x="285000" y="26441"/>
                  </a:lnTo>
                  <a:lnTo>
                    <a:pt x="287172" y="29692"/>
                  </a:lnTo>
                  <a:lnTo>
                    <a:pt x="295021" y="55587"/>
                  </a:lnTo>
                  <a:lnTo>
                    <a:pt x="295021" y="59486"/>
                  </a:lnTo>
                  <a:lnTo>
                    <a:pt x="295021" y="235546"/>
                  </a:lnTo>
                  <a:lnTo>
                    <a:pt x="295021" y="239458"/>
                  </a:lnTo>
                  <a:lnTo>
                    <a:pt x="294640" y="243319"/>
                  </a:lnTo>
                  <a:lnTo>
                    <a:pt x="293890" y="247154"/>
                  </a:lnTo>
                  <a:lnTo>
                    <a:pt x="293116" y="250990"/>
                  </a:lnTo>
                  <a:lnTo>
                    <a:pt x="291998" y="254698"/>
                  </a:lnTo>
                  <a:lnTo>
                    <a:pt x="290499" y="258305"/>
                  </a:lnTo>
                  <a:lnTo>
                    <a:pt x="289001" y="261924"/>
                  </a:lnTo>
                  <a:lnTo>
                    <a:pt x="287172" y="265353"/>
                  </a:lnTo>
                  <a:lnTo>
                    <a:pt x="285000" y="268592"/>
                  </a:lnTo>
                  <a:lnTo>
                    <a:pt x="282829" y="271843"/>
                  </a:lnTo>
                  <a:lnTo>
                    <a:pt x="280365" y="274853"/>
                  </a:lnTo>
                  <a:lnTo>
                    <a:pt x="277609" y="277609"/>
                  </a:lnTo>
                  <a:lnTo>
                    <a:pt x="274840" y="280377"/>
                  </a:lnTo>
                  <a:lnTo>
                    <a:pt x="271843" y="282841"/>
                  </a:lnTo>
                  <a:lnTo>
                    <a:pt x="268592" y="285000"/>
                  </a:lnTo>
                  <a:lnTo>
                    <a:pt x="265341" y="287185"/>
                  </a:lnTo>
                  <a:lnTo>
                    <a:pt x="261912" y="289013"/>
                  </a:lnTo>
                  <a:lnTo>
                    <a:pt x="258305" y="290499"/>
                  </a:lnTo>
                  <a:lnTo>
                    <a:pt x="254698" y="291998"/>
                  </a:lnTo>
                  <a:lnTo>
                    <a:pt x="250977" y="293128"/>
                  </a:lnTo>
                  <a:lnTo>
                    <a:pt x="247142" y="293890"/>
                  </a:lnTo>
                  <a:lnTo>
                    <a:pt x="243319" y="294652"/>
                  </a:lnTo>
                  <a:lnTo>
                    <a:pt x="239458" y="295033"/>
                  </a:lnTo>
                  <a:lnTo>
                    <a:pt x="235546" y="295033"/>
                  </a:lnTo>
                  <a:lnTo>
                    <a:pt x="59486" y="295033"/>
                  </a:lnTo>
                  <a:lnTo>
                    <a:pt x="55575" y="295033"/>
                  </a:lnTo>
                  <a:lnTo>
                    <a:pt x="51701" y="294652"/>
                  </a:lnTo>
                  <a:lnTo>
                    <a:pt x="47879" y="293890"/>
                  </a:lnTo>
                  <a:lnTo>
                    <a:pt x="44043" y="293128"/>
                  </a:lnTo>
                  <a:lnTo>
                    <a:pt x="40322" y="291998"/>
                  </a:lnTo>
                  <a:lnTo>
                    <a:pt x="36715" y="290499"/>
                  </a:lnTo>
                  <a:lnTo>
                    <a:pt x="33108" y="289013"/>
                  </a:lnTo>
                  <a:lnTo>
                    <a:pt x="17424" y="277609"/>
                  </a:lnTo>
                  <a:lnTo>
                    <a:pt x="14655" y="274853"/>
                  </a:lnTo>
                  <a:lnTo>
                    <a:pt x="12192" y="271843"/>
                  </a:lnTo>
                  <a:lnTo>
                    <a:pt x="10020" y="268592"/>
                  </a:lnTo>
                  <a:lnTo>
                    <a:pt x="7848" y="265353"/>
                  </a:lnTo>
                  <a:lnTo>
                    <a:pt x="0" y="239458"/>
                  </a:lnTo>
                  <a:lnTo>
                    <a:pt x="0" y="235546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 sz="177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02149" y="3205677"/>
            <a:ext cx="6581400" cy="848987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E5E0DF"/>
                </a:solidFill>
                <a:latin typeface="Lucida Sans Unicode"/>
                <a:cs typeface="Lucida Sans Unicode"/>
              </a:rPr>
              <a:t>Sales</a:t>
            </a:r>
            <a:r>
              <a:rPr sz="1623" spc="-89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E5E0DF"/>
                </a:solidFill>
                <a:latin typeface="Lucida Sans Unicode"/>
                <a:cs typeface="Lucida Sans Unicode"/>
              </a:rPr>
              <a:t>by</a:t>
            </a:r>
            <a:r>
              <a:rPr sz="1623" spc="-89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49" dirty="0">
                <a:solidFill>
                  <a:srgbClr val="E5E0DF"/>
                </a:solidFill>
                <a:latin typeface="Lucida Sans Unicode"/>
                <a:cs typeface="Lucida Sans Unicode"/>
              </a:rPr>
              <a:t>Product</a:t>
            </a:r>
            <a:endParaRPr sz="1623" dirty="0">
              <a:latin typeface="Lucida Sans Unicode"/>
              <a:cs typeface="Lucida Sans Unicode"/>
            </a:endParaRPr>
          </a:p>
          <a:p>
            <a:pPr marL="12490" marR="4996">
              <a:lnSpc>
                <a:spcPct val="134100"/>
              </a:lnSpc>
              <a:spcBef>
                <a:spcPts val="531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insights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performance,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indicating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best-selling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slow-moving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items, 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opportunities 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optimization.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5450" y="5797227"/>
            <a:ext cx="1725602" cy="412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824E3E-1B54-268A-DF87-AB611C98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04" y="301164"/>
            <a:ext cx="2398423" cy="2241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68FDD9-C71A-8CFB-D358-DC3423B9B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7" y="3337541"/>
            <a:ext cx="2398423" cy="212216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1350" y="1698625"/>
            <a:ext cx="5093121" cy="530859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112" dirty="0"/>
              <a:t>Sales</a:t>
            </a:r>
            <a:r>
              <a:rPr spc="-157" dirty="0"/>
              <a:t> </a:t>
            </a:r>
            <a:r>
              <a:rPr spc="25" dirty="0"/>
              <a:t>Reports</a:t>
            </a:r>
            <a:r>
              <a:rPr spc="-157" dirty="0"/>
              <a:t> </a:t>
            </a:r>
            <a:r>
              <a:rPr spc="-74" dirty="0"/>
              <a:t>in</a:t>
            </a:r>
            <a:r>
              <a:rPr spc="-152" dirty="0"/>
              <a:t> </a:t>
            </a:r>
            <a:r>
              <a:rPr spc="103" dirty="0"/>
              <a:t>ShopMe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5772" y="2659865"/>
            <a:ext cx="2318916" cy="1486405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F2F2F3"/>
                </a:solidFill>
                <a:latin typeface="Lucida Sans Unicode"/>
                <a:cs typeface="Lucida Sans Unicode"/>
              </a:rPr>
              <a:t>Sales</a:t>
            </a:r>
            <a:r>
              <a:rPr sz="1623" spc="-89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F2F2F3"/>
                </a:solidFill>
                <a:latin typeface="Lucida Sans Unicode"/>
                <a:cs typeface="Lucida Sans Unicode"/>
              </a:rPr>
              <a:t>by</a:t>
            </a:r>
            <a:r>
              <a:rPr sz="1623" spc="-84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69" dirty="0">
                <a:solidFill>
                  <a:srgbClr val="F2F2F3"/>
                </a:solidFill>
                <a:latin typeface="Lucida Sans Unicode"/>
                <a:cs typeface="Lucida Sans Unicode"/>
              </a:rPr>
              <a:t>Date</a:t>
            </a:r>
            <a:endParaRPr sz="1623" dirty="0">
              <a:latin typeface="Lucida Sans Unicode"/>
              <a:cs typeface="Lucida Sans Unicode"/>
            </a:endParaRPr>
          </a:p>
          <a:p>
            <a:pPr marL="12490" marR="4996">
              <a:lnSpc>
                <a:spcPct val="132600"/>
              </a:lnSpc>
              <a:spcBef>
                <a:spcPts val="1072"/>
              </a:spcBef>
            </a:pP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Visualizes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sales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over time,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allowing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users to identify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patterns, seasonal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trends,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fluctuations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 sales volume.</a:t>
            </a:r>
            <a:endParaRPr sz="1328" dirty="0">
              <a:latin typeface="Roboto Lt"/>
              <a:cs typeface="Roboto 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9411" y="2659866"/>
            <a:ext cx="2337652" cy="1758079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F2F2F3"/>
                </a:solidFill>
                <a:latin typeface="Lucida Sans Unicode"/>
                <a:cs typeface="Lucida Sans Unicode"/>
              </a:rPr>
              <a:t>Sales</a:t>
            </a:r>
            <a:r>
              <a:rPr sz="1623" spc="-84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F2F2F3"/>
                </a:solidFill>
                <a:latin typeface="Lucida Sans Unicode"/>
                <a:cs typeface="Lucida Sans Unicode"/>
              </a:rPr>
              <a:t>by</a:t>
            </a:r>
            <a:r>
              <a:rPr sz="1623" spc="-79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79" dirty="0">
                <a:solidFill>
                  <a:srgbClr val="F2F2F3"/>
                </a:solidFill>
                <a:latin typeface="Lucida Sans Unicode"/>
                <a:cs typeface="Lucida Sans Unicode"/>
              </a:rPr>
              <a:t>Category</a:t>
            </a:r>
            <a:endParaRPr sz="1623">
              <a:latin typeface="Lucida Sans Unicode"/>
              <a:cs typeface="Lucida Sans Unicode"/>
            </a:endParaRPr>
          </a:p>
          <a:p>
            <a:pPr marL="12490" marR="4996">
              <a:lnSpc>
                <a:spcPct val="133000"/>
              </a:lnSpc>
              <a:spcBef>
                <a:spcPts val="1062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Breaks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down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sales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figures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categories,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highlighting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top-performing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categories and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areas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growth or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improvement.</a:t>
            </a:r>
            <a:endParaRPr sz="1328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33062" y="2659866"/>
            <a:ext cx="2210871" cy="1758079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F2F2F3"/>
                </a:solidFill>
                <a:latin typeface="Lucida Sans Unicode"/>
                <a:cs typeface="Lucida Sans Unicode"/>
              </a:rPr>
              <a:t>Sales</a:t>
            </a:r>
            <a:r>
              <a:rPr sz="1623" spc="-89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F2F2F3"/>
                </a:solidFill>
                <a:latin typeface="Lucida Sans Unicode"/>
                <a:cs typeface="Lucida Sans Unicode"/>
              </a:rPr>
              <a:t>by</a:t>
            </a:r>
            <a:r>
              <a:rPr sz="1623" spc="-89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49" dirty="0">
                <a:solidFill>
                  <a:srgbClr val="F2F2F3"/>
                </a:solidFill>
                <a:latin typeface="Lucida Sans Unicode"/>
                <a:cs typeface="Lucida Sans Unicode"/>
              </a:rPr>
              <a:t>Product</a:t>
            </a:r>
            <a:endParaRPr sz="1623">
              <a:latin typeface="Lucida Sans Unicode"/>
              <a:cs typeface="Lucida Sans Unicode"/>
            </a:endParaRPr>
          </a:p>
          <a:p>
            <a:pPr marL="12490" marR="4996">
              <a:lnSpc>
                <a:spcPct val="133000"/>
              </a:lnSpc>
              <a:spcBef>
                <a:spcPts val="1062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Provides insights into product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performance,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indicating </a:t>
            </a:r>
            <a:r>
              <a:rPr sz="1328" spc="-44" dirty="0">
                <a:solidFill>
                  <a:srgbClr val="E5E0DF"/>
                </a:solidFill>
                <a:latin typeface="Roboto Lt"/>
                <a:cs typeface="Roboto Lt"/>
              </a:rPr>
              <a:t>best- </a:t>
            </a:r>
            <a:r>
              <a:rPr sz="1328" spc="-39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selling products,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slow-moving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items, and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opportunities for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optimization.</a:t>
            </a:r>
            <a:endParaRPr sz="1328">
              <a:latin typeface="Roboto Lt"/>
              <a:cs typeface="Roboto 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FE96D-225D-53DD-931D-CB63FFC11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821508"/>
            <a:ext cx="3572086" cy="97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66A0B-28EF-0B3C-A4EA-799DECD39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856" y="2692886"/>
            <a:ext cx="1898766" cy="3736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AEDA7D-E23A-4F70-470C-E482AA74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760" y="51005"/>
            <a:ext cx="8130954" cy="15618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69850" y="4445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2175277"/>
            <a:ext cx="3301365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185" dirty="0">
                <a:latin typeface="Trebuchet MS"/>
                <a:cs typeface="Trebuchet MS"/>
              </a:rPr>
              <a:t>Key</a:t>
            </a:r>
            <a:r>
              <a:rPr sz="4650" spc="-204" dirty="0">
                <a:latin typeface="Trebuchet MS"/>
                <a:cs typeface="Trebuchet MS"/>
              </a:rPr>
              <a:t> </a:t>
            </a:r>
            <a:r>
              <a:rPr sz="4650" spc="200" dirty="0">
                <a:latin typeface="Trebuchet MS"/>
                <a:cs typeface="Trebuchet MS"/>
              </a:rPr>
              <a:t>Metrics</a:t>
            </a:r>
            <a:endParaRPr sz="46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7162" y="3949589"/>
            <a:ext cx="266700" cy="276225"/>
            <a:chOff x="647162" y="3949589"/>
            <a:chExt cx="266700" cy="276225"/>
          </a:xfrm>
        </p:grpSpPr>
        <p:sp>
          <p:nvSpPr>
            <p:cNvPr id="8" name="object 8"/>
            <p:cNvSpPr/>
            <p:nvPr/>
          </p:nvSpPr>
          <p:spPr>
            <a:xfrm>
              <a:off x="651921" y="3954348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136917" y="0"/>
                  </a:moveTo>
                  <a:lnTo>
                    <a:pt x="120045" y="0"/>
                  </a:lnTo>
                  <a:lnTo>
                    <a:pt x="111686" y="825"/>
                  </a:lnTo>
                  <a:lnTo>
                    <a:pt x="71517" y="13004"/>
                  </a:lnTo>
                  <a:lnTo>
                    <a:pt x="31666" y="43599"/>
                  </a:lnTo>
                  <a:lnTo>
                    <a:pt x="6548" y="87109"/>
                  </a:lnTo>
                  <a:lnTo>
                    <a:pt x="0" y="120040"/>
                  </a:lnTo>
                  <a:lnTo>
                    <a:pt x="0" y="137998"/>
                  </a:lnTo>
                  <a:lnTo>
                    <a:pt x="0" y="146431"/>
                  </a:lnTo>
                  <a:lnTo>
                    <a:pt x="13007" y="194957"/>
                  </a:lnTo>
                  <a:lnTo>
                    <a:pt x="43596" y="234810"/>
                  </a:lnTo>
                  <a:lnTo>
                    <a:pt x="87104" y="259918"/>
                  </a:lnTo>
                  <a:lnTo>
                    <a:pt x="120045" y="266484"/>
                  </a:lnTo>
                  <a:lnTo>
                    <a:pt x="136917" y="266484"/>
                  </a:lnTo>
                  <a:lnTo>
                    <a:pt x="185440" y="253466"/>
                  </a:lnTo>
                  <a:lnTo>
                    <a:pt x="225296" y="222885"/>
                  </a:lnTo>
                  <a:lnTo>
                    <a:pt x="250408" y="179374"/>
                  </a:lnTo>
                  <a:lnTo>
                    <a:pt x="256961" y="146431"/>
                  </a:lnTo>
                  <a:lnTo>
                    <a:pt x="256961" y="120040"/>
                  </a:lnTo>
                  <a:lnTo>
                    <a:pt x="243949" y="71513"/>
                  </a:lnTo>
                  <a:lnTo>
                    <a:pt x="213365" y="31661"/>
                  </a:lnTo>
                  <a:lnTo>
                    <a:pt x="169852" y="6553"/>
                  </a:lnTo>
                  <a:lnTo>
                    <a:pt x="145271" y="825"/>
                  </a:lnTo>
                  <a:lnTo>
                    <a:pt x="136917" y="0"/>
                  </a:lnTo>
                  <a:close/>
                </a:path>
              </a:pathLst>
            </a:custGeom>
            <a:solidFill>
              <a:srgbClr val="3269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921" y="3954348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0" y="137998"/>
                  </a:moveTo>
                  <a:lnTo>
                    <a:pt x="0" y="128473"/>
                  </a:lnTo>
                  <a:lnTo>
                    <a:pt x="0" y="120040"/>
                  </a:lnTo>
                  <a:lnTo>
                    <a:pt x="824" y="111683"/>
                  </a:lnTo>
                  <a:lnTo>
                    <a:pt x="2466" y="103416"/>
                  </a:lnTo>
                  <a:lnTo>
                    <a:pt x="4113" y="95135"/>
                  </a:lnTo>
                  <a:lnTo>
                    <a:pt x="6548" y="87109"/>
                  </a:lnTo>
                  <a:lnTo>
                    <a:pt x="9777" y="79311"/>
                  </a:lnTo>
                  <a:lnTo>
                    <a:pt x="13007" y="71513"/>
                  </a:lnTo>
                  <a:lnTo>
                    <a:pt x="37628" y="37630"/>
                  </a:lnTo>
                  <a:lnTo>
                    <a:pt x="71517" y="13004"/>
                  </a:lnTo>
                  <a:lnTo>
                    <a:pt x="111686" y="825"/>
                  </a:lnTo>
                  <a:lnTo>
                    <a:pt x="120045" y="0"/>
                  </a:lnTo>
                  <a:lnTo>
                    <a:pt x="128478" y="0"/>
                  </a:lnTo>
                  <a:lnTo>
                    <a:pt x="136917" y="0"/>
                  </a:lnTo>
                  <a:lnTo>
                    <a:pt x="177646" y="9779"/>
                  </a:lnTo>
                  <a:lnTo>
                    <a:pt x="185440" y="13004"/>
                  </a:lnTo>
                  <a:lnTo>
                    <a:pt x="192846" y="16967"/>
                  </a:lnTo>
                  <a:lnTo>
                    <a:pt x="199856" y="21653"/>
                  </a:lnTo>
                  <a:lnTo>
                    <a:pt x="206871" y="26339"/>
                  </a:lnTo>
                  <a:lnTo>
                    <a:pt x="213365" y="31661"/>
                  </a:lnTo>
                  <a:lnTo>
                    <a:pt x="219327" y="37630"/>
                  </a:lnTo>
                  <a:lnTo>
                    <a:pt x="225296" y="43599"/>
                  </a:lnTo>
                  <a:lnTo>
                    <a:pt x="230619" y="50088"/>
                  </a:lnTo>
                  <a:lnTo>
                    <a:pt x="235306" y="57099"/>
                  </a:lnTo>
                  <a:lnTo>
                    <a:pt x="239995" y="64109"/>
                  </a:lnTo>
                  <a:lnTo>
                    <a:pt x="243949" y="71513"/>
                  </a:lnTo>
                  <a:lnTo>
                    <a:pt x="247178" y="79311"/>
                  </a:lnTo>
                  <a:lnTo>
                    <a:pt x="250408" y="87109"/>
                  </a:lnTo>
                  <a:lnTo>
                    <a:pt x="252844" y="95135"/>
                  </a:lnTo>
                  <a:lnTo>
                    <a:pt x="254491" y="103416"/>
                  </a:lnTo>
                  <a:lnTo>
                    <a:pt x="256138" y="111683"/>
                  </a:lnTo>
                  <a:lnTo>
                    <a:pt x="256961" y="120040"/>
                  </a:lnTo>
                  <a:lnTo>
                    <a:pt x="256961" y="128473"/>
                  </a:lnTo>
                  <a:lnTo>
                    <a:pt x="256961" y="137998"/>
                  </a:lnTo>
                  <a:lnTo>
                    <a:pt x="256961" y="146431"/>
                  </a:lnTo>
                  <a:lnTo>
                    <a:pt x="256138" y="154787"/>
                  </a:lnTo>
                  <a:lnTo>
                    <a:pt x="254491" y="163068"/>
                  </a:lnTo>
                  <a:lnTo>
                    <a:pt x="252844" y="171335"/>
                  </a:lnTo>
                  <a:lnTo>
                    <a:pt x="250408" y="179374"/>
                  </a:lnTo>
                  <a:lnTo>
                    <a:pt x="247178" y="187159"/>
                  </a:lnTo>
                  <a:lnTo>
                    <a:pt x="243949" y="194957"/>
                  </a:lnTo>
                  <a:lnTo>
                    <a:pt x="239995" y="202361"/>
                  </a:lnTo>
                  <a:lnTo>
                    <a:pt x="235306" y="209372"/>
                  </a:lnTo>
                  <a:lnTo>
                    <a:pt x="230619" y="216395"/>
                  </a:lnTo>
                  <a:lnTo>
                    <a:pt x="225296" y="222885"/>
                  </a:lnTo>
                  <a:lnTo>
                    <a:pt x="219327" y="228841"/>
                  </a:lnTo>
                  <a:lnTo>
                    <a:pt x="213365" y="234810"/>
                  </a:lnTo>
                  <a:lnTo>
                    <a:pt x="206871" y="240131"/>
                  </a:lnTo>
                  <a:lnTo>
                    <a:pt x="199856" y="244817"/>
                  </a:lnTo>
                  <a:lnTo>
                    <a:pt x="192846" y="249516"/>
                  </a:lnTo>
                  <a:lnTo>
                    <a:pt x="153546" y="264007"/>
                  </a:lnTo>
                  <a:lnTo>
                    <a:pt x="136917" y="266484"/>
                  </a:lnTo>
                  <a:lnTo>
                    <a:pt x="128478" y="266484"/>
                  </a:lnTo>
                  <a:lnTo>
                    <a:pt x="120045" y="266484"/>
                  </a:lnTo>
                  <a:lnTo>
                    <a:pt x="111686" y="265658"/>
                  </a:lnTo>
                  <a:lnTo>
                    <a:pt x="103416" y="264007"/>
                  </a:lnTo>
                  <a:lnTo>
                    <a:pt x="95140" y="262356"/>
                  </a:lnTo>
                  <a:lnTo>
                    <a:pt x="57100" y="244817"/>
                  </a:lnTo>
                  <a:lnTo>
                    <a:pt x="50086" y="240131"/>
                  </a:lnTo>
                  <a:lnTo>
                    <a:pt x="43596" y="234810"/>
                  </a:lnTo>
                  <a:lnTo>
                    <a:pt x="37628" y="228841"/>
                  </a:lnTo>
                  <a:lnTo>
                    <a:pt x="31666" y="222885"/>
                  </a:lnTo>
                  <a:lnTo>
                    <a:pt x="26338" y="216395"/>
                  </a:lnTo>
                  <a:lnTo>
                    <a:pt x="21649" y="209372"/>
                  </a:lnTo>
                  <a:lnTo>
                    <a:pt x="16967" y="202361"/>
                  </a:lnTo>
                  <a:lnTo>
                    <a:pt x="13007" y="194957"/>
                  </a:lnTo>
                  <a:lnTo>
                    <a:pt x="9777" y="187159"/>
                  </a:lnTo>
                  <a:lnTo>
                    <a:pt x="6548" y="179374"/>
                  </a:lnTo>
                  <a:lnTo>
                    <a:pt x="4113" y="171335"/>
                  </a:lnTo>
                  <a:lnTo>
                    <a:pt x="2466" y="163068"/>
                  </a:lnTo>
                  <a:lnTo>
                    <a:pt x="824" y="154787"/>
                  </a:lnTo>
                  <a:lnTo>
                    <a:pt x="0" y="146431"/>
                  </a:lnTo>
                  <a:lnTo>
                    <a:pt x="0" y="137998"/>
                  </a:lnTo>
                  <a:close/>
                </a:path>
              </a:pathLst>
            </a:custGeom>
            <a:ln w="9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9701" y="3133650"/>
            <a:ext cx="5395595" cy="1082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100"/>
              </a:lnSpc>
              <a:spcBef>
                <a:spcPts val="10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calculates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essential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metrics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evaluate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sales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performance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profitability:</a:t>
            </a:r>
            <a:endParaRPr sz="1350" dirty="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Roboto Lt"/>
              <a:cs typeface="Roboto Lt"/>
            </a:endParaRPr>
          </a:p>
          <a:p>
            <a:pPr marL="33655">
              <a:lnSpc>
                <a:spcPct val="100000"/>
              </a:lnSpc>
            </a:pPr>
            <a:endParaRPr sz="165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700" y="20109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050505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481" y="252857"/>
            <a:ext cx="402971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5" dirty="0"/>
              <a:t>Settings</a:t>
            </a:r>
            <a:r>
              <a:rPr spc="-165" dirty="0"/>
              <a:t> </a:t>
            </a:r>
            <a:r>
              <a:rPr spc="-75" dirty="0"/>
              <a:t>in</a:t>
            </a:r>
            <a:r>
              <a:rPr spc="-165" dirty="0"/>
              <a:t> </a:t>
            </a:r>
            <a:r>
              <a:rPr spc="105" dirty="0"/>
              <a:t>ShopMe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12818" y="1025355"/>
            <a:ext cx="2598420" cy="2379345"/>
            <a:chOff x="1655969" y="2426846"/>
            <a:chExt cx="2598420" cy="2379345"/>
          </a:xfrm>
        </p:grpSpPr>
        <p:sp>
          <p:nvSpPr>
            <p:cNvPr id="6" name="object 6"/>
            <p:cNvSpPr/>
            <p:nvPr/>
          </p:nvSpPr>
          <p:spPr>
            <a:xfrm>
              <a:off x="1660728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2533065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55" y="20193"/>
                  </a:lnTo>
                  <a:lnTo>
                    <a:pt x="0" y="55575"/>
                  </a:lnTo>
                  <a:lnTo>
                    <a:pt x="0" y="2310269"/>
                  </a:lnTo>
                  <a:lnTo>
                    <a:pt x="0" y="2314181"/>
                  </a:lnTo>
                  <a:lnTo>
                    <a:pt x="14655" y="2349576"/>
                  </a:lnTo>
                  <a:lnTo>
                    <a:pt x="51714" y="2369375"/>
                  </a:lnTo>
                  <a:lnTo>
                    <a:pt x="55575" y="2369756"/>
                  </a:lnTo>
                  <a:lnTo>
                    <a:pt x="2533065" y="2369756"/>
                  </a:lnTo>
                  <a:lnTo>
                    <a:pt x="2568460" y="2355100"/>
                  </a:lnTo>
                  <a:lnTo>
                    <a:pt x="2588260" y="2318042"/>
                  </a:lnTo>
                  <a:lnTo>
                    <a:pt x="2588641" y="2314181"/>
                  </a:lnTo>
                  <a:lnTo>
                    <a:pt x="2588641" y="55575"/>
                  </a:lnTo>
                  <a:lnTo>
                    <a:pt x="2573985" y="20193"/>
                  </a:lnTo>
                  <a:lnTo>
                    <a:pt x="2540762" y="1155"/>
                  </a:lnTo>
                  <a:lnTo>
                    <a:pt x="2536939" y="381"/>
                  </a:lnTo>
                  <a:lnTo>
                    <a:pt x="2533065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0728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0" y="2310269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14"/>
                  </a:lnTo>
                  <a:lnTo>
                    <a:pt x="1143" y="47879"/>
                  </a:lnTo>
                  <a:lnTo>
                    <a:pt x="1905" y="44056"/>
                  </a:lnTo>
                  <a:lnTo>
                    <a:pt x="3035" y="40335"/>
                  </a:lnTo>
                  <a:lnTo>
                    <a:pt x="4533" y="36728"/>
                  </a:lnTo>
                  <a:lnTo>
                    <a:pt x="6019" y="33108"/>
                  </a:lnTo>
                  <a:lnTo>
                    <a:pt x="7848" y="29679"/>
                  </a:lnTo>
                  <a:lnTo>
                    <a:pt x="10020" y="26441"/>
                  </a:lnTo>
                  <a:lnTo>
                    <a:pt x="12192" y="23190"/>
                  </a:lnTo>
                  <a:lnTo>
                    <a:pt x="14655" y="20193"/>
                  </a:lnTo>
                  <a:lnTo>
                    <a:pt x="17424" y="17424"/>
                  </a:lnTo>
                  <a:lnTo>
                    <a:pt x="20180" y="14668"/>
                  </a:lnTo>
                  <a:lnTo>
                    <a:pt x="23190" y="12192"/>
                  </a:lnTo>
                  <a:lnTo>
                    <a:pt x="26441" y="10033"/>
                  </a:lnTo>
                  <a:lnTo>
                    <a:pt x="29679" y="7861"/>
                  </a:lnTo>
                  <a:lnTo>
                    <a:pt x="33108" y="6032"/>
                  </a:lnTo>
                  <a:lnTo>
                    <a:pt x="36715" y="4533"/>
                  </a:lnTo>
                  <a:lnTo>
                    <a:pt x="40322" y="3035"/>
                  </a:lnTo>
                  <a:lnTo>
                    <a:pt x="44043" y="1905"/>
                  </a:lnTo>
                  <a:lnTo>
                    <a:pt x="47879" y="1155"/>
                  </a:lnTo>
                  <a:lnTo>
                    <a:pt x="51714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529166" y="0"/>
                  </a:lnTo>
                  <a:lnTo>
                    <a:pt x="2533065" y="0"/>
                  </a:lnTo>
                  <a:lnTo>
                    <a:pt x="2536939" y="381"/>
                  </a:lnTo>
                  <a:lnTo>
                    <a:pt x="2540762" y="1155"/>
                  </a:lnTo>
                  <a:lnTo>
                    <a:pt x="2544597" y="1905"/>
                  </a:lnTo>
                  <a:lnTo>
                    <a:pt x="2548318" y="3035"/>
                  </a:lnTo>
                  <a:lnTo>
                    <a:pt x="2551925" y="4533"/>
                  </a:lnTo>
                  <a:lnTo>
                    <a:pt x="2555532" y="6032"/>
                  </a:lnTo>
                  <a:lnTo>
                    <a:pt x="2558961" y="7861"/>
                  </a:lnTo>
                  <a:lnTo>
                    <a:pt x="2562199" y="10033"/>
                  </a:lnTo>
                  <a:lnTo>
                    <a:pt x="2565450" y="12192"/>
                  </a:lnTo>
                  <a:lnTo>
                    <a:pt x="2568460" y="14668"/>
                  </a:lnTo>
                  <a:lnTo>
                    <a:pt x="2571216" y="17424"/>
                  </a:lnTo>
                  <a:lnTo>
                    <a:pt x="2573985" y="20193"/>
                  </a:lnTo>
                  <a:lnTo>
                    <a:pt x="2576449" y="23190"/>
                  </a:lnTo>
                  <a:lnTo>
                    <a:pt x="2578620" y="26441"/>
                  </a:lnTo>
                  <a:lnTo>
                    <a:pt x="2580792" y="29679"/>
                  </a:lnTo>
                  <a:lnTo>
                    <a:pt x="2582621" y="33108"/>
                  </a:lnTo>
                  <a:lnTo>
                    <a:pt x="2584107" y="36728"/>
                  </a:lnTo>
                  <a:lnTo>
                    <a:pt x="2585605" y="40335"/>
                  </a:lnTo>
                  <a:lnTo>
                    <a:pt x="2586736" y="44056"/>
                  </a:lnTo>
                  <a:lnTo>
                    <a:pt x="2587498" y="47879"/>
                  </a:lnTo>
                  <a:lnTo>
                    <a:pt x="2588260" y="51714"/>
                  </a:lnTo>
                  <a:lnTo>
                    <a:pt x="2588641" y="55575"/>
                  </a:lnTo>
                  <a:lnTo>
                    <a:pt x="2588641" y="59486"/>
                  </a:lnTo>
                  <a:lnTo>
                    <a:pt x="2588641" y="2310269"/>
                  </a:lnTo>
                  <a:lnTo>
                    <a:pt x="2588641" y="2314181"/>
                  </a:lnTo>
                  <a:lnTo>
                    <a:pt x="2588260" y="2318042"/>
                  </a:lnTo>
                  <a:lnTo>
                    <a:pt x="2587498" y="2321877"/>
                  </a:lnTo>
                  <a:lnTo>
                    <a:pt x="2586736" y="2325700"/>
                  </a:lnTo>
                  <a:lnTo>
                    <a:pt x="2585605" y="2329421"/>
                  </a:lnTo>
                  <a:lnTo>
                    <a:pt x="2584107" y="2333028"/>
                  </a:lnTo>
                  <a:lnTo>
                    <a:pt x="2582621" y="2336647"/>
                  </a:lnTo>
                  <a:lnTo>
                    <a:pt x="2580792" y="2340076"/>
                  </a:lnTo>
                  <a:lnTo>
                    <a:pt x="2578620" y="2343315"/>
                  </a:lnTo>
                  <a:lnTo>
                    <a:pt x="2576449" y="2346566"/>
                  </a:lnTo>
                  <a:lnTo>
                    <a:pt x="2573985" y="2349576"/>
                  </a:lnTo>
                  <a:lnTo>
                    <a:pt x="2571216" y="2352332"/>
                  </a:lnTo>
                  <a:lnTo>
                    <a:pt x="2568460" y="2355100"/>
                  </a:lnTo>
                  <a:lnTo>
                    <a:pt x="2565450" y="2357564"/>
                  </a:lnTo>
                  <a:lnTo>
                    <a:pt x="2562199" y="2359723"/>
                  </a:lnTo>
                  <a:lnTo>
                    <a:pt x="2558961" y="2361895"/>
                  </a:lnTo>
                  <a:lnTo>
                    <a:pt x="2555532" y="2363736"/>
                  </a:lnTo>
                  <a:lnTo>
                    <a:pt x="2551925" y="2365222"/>
                  </a:lnTo>
                  <a:lnTo>
                    <a:pt x="2548318" y="2366721"/>
                  </a:lnTo>
                  <a:lnTo>
                    <a:pt x="2544597" y="2367851"/>
                  </a:lnTo>
                  <a:lnTo>
                    <a:pt x="2540762" y="2368613"/>
                  </a:lnTo>
                  <a:lnTo>
                    <a:pt x="2536939" y="2369375"/>
                  </a:lnTo>
                  <a:lnTo>
                    <a:pt x="2533065" y="2369756"/>
                  </a:lnTo>
                  <a:lnTo>
                    <a:pt x="2529166" y="2369756"/>
                  </a:lnTo>
                  <a:lnTo>
                    <a:pt x="59486" y="2369756"/>
                  </a:lnTo>
                  <a:lnTo>
                    <a:pt x="55575" y="2369756"/>
                  </a:lnTo>
                  <a:lnTo>
                    <a:pt x="51714" y="2369375"/>
                  </a:lnTo>
                  <a:lnTo>
                    <a:pt x="47879" y="2368613"/>
                  </a:lnTo>
                  <a:lnTo>
                    <a:pt x="44043" y="2367851"/>
                  </a:lnTo>
                  <a:lnTo>
                    <a:pt x="40322" y="2366721"/>
                  </a:lnTo>
                  <a:lnTo>
                    <a:pt x="36715" y="2365222"/>
                  </a:lnTo>
                  <a:lnTo>
                    <a:pt x="33108" y="2363736"/>
                  </a:lnTo>
                  <a:lnTo>
                    <a:pt x="29679" y="2361895"/>
                  </a:lnTo>
                  <a:lnTo>
                    <a:pt x="26441" y="2359723"/>
                  </a:lnTo>
                  <a:lnTo>
                    <a:pt x="23190" y="2357564"/>
                  </a:lnTo>
                  <a:lnTo>
                    <a:pt x="20180" y="2355100"/>
                  </a:lnTo>
                  <a:lnTo>
                    <a:pt x="17424" y="2352332"/>
                  </a:lnTo>
                  <a:lnTo>
                    <a:pt x="14655" y="2349576"/>
                  </a:lnTo>
                  <a:lnTo>
                    <a:pt x="12192" y="2346566"/>
                  </a:lnTo>
                  <a:lnTo>
                    <a:pt x="10020" y="2343315"/>
                  </a:lnTo>
                  <a:lnTo>
                    <a:pt x="7848" y="2340076"/>
                  </a:lnTo>
                  <a:lnTo>
                    <a:pt x="6019" y="2336647"/>
                  </a:lnTo>
                  <a:lnTo>
                    <a:pt x="4533" y="2333028"/>
                  </a:lnTo>
                  <a:lnTo>
                    <a:pt x="3035" y="2329421"/>
                  </a:lnTo>
                  <a:lnTo>
                    <a:pt x="1905" y="2325700"/>
                  </a:lnTo>
                  <a:lnTo>
                    <a:pt x="1143" y="2321877"/>
                  </a:lnTo>
                  <a:lnTo>
                    <a:pt x="381" y="2318042"/>
                  </a:lnTo>
                  <a:lnTo>
                    <a:pt x="0" y="2314181"/>
                  </a:lnTo>
                  <a:lnTo>
                    <a:pt x="0" y="2310269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1709" y="1529170"/>
            <a:ext cx="2239010" cy="172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30" dirty="0">
                <a:solidFill>
                  <a:srgbClr val="E5E0DF"/>
                </a:solidFill>
                <a:latin typeface="Lucida Sans Unicode"/>
                <a:cs typeface="Lucida Sans Unicode"/>
              </a:rPr>
              <a:t>Configuration</a:t>
            </a:r>
            <a:endParaRPr sz="16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56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Customize general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settings,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manage countries and states,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configure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mail server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settings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transactional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emails.</a:t>
            </a:r>
            <a:endParaRPr sz="1350" dirty="0">
              <a:latin typeface="Roboto Lt"/>
              <a:cs typeface="Roboto 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26502" y="3399934"/>
            <a:ext cx="2588895" cy="2369820"/>
            <a:chOff x="4430191" y="2431605"/>
            <a:chExt cx="2588895" cy="2369820"/>
          </a:xfrm>
        </p:grpSpPr>
        <p:sp>
          <p:nvSpPr>
            <p:cNvPr id="10" name="object 10"/>
            <p:cNvSpPr/>
            <p:nvPr/>
          </p:nvSpPr>
          <p:spPr>
            <a:xfrm>
              <a:off x="4430191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2533065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68" y="20193"/>
                  </a:lnTo>
                  <a:lnTo>
                    <a:pt x="0" y="55575"/>
                  </a:lnTo>
                  <a:lnTo>
                    <a:pt x="0" y="2310269"/>
                  </a:lnTo>
                  <a:lnTo>
                    <a:pt x="0" y="2314181"/>
                  </a:lnTo>
                  <a:lnTo>
                    <a:pt x="14668" y="2349576"/>
                  </a:lnTo>
                  <a:lnTo>
                    <a:pt x="51714" y="2369375"/>
                  </a:lnTo>
                  <a:lnTo>
                    <a:pt x="55575" y="2369756"/>
                  </a:lnTo>
                  <a:lnTo>
                    <a:pt x="2533065" y="2369756"/>
                  </a:lnTo>
                  <a:lnTo>
                    <a:pt x="2568460" y="2355100"/>
                  </a:lnTo>
                  <a:lnTo>
                    <a:pt x="2588260" y="2318042"/>
                  </a:lnTo>
                  <a:lnTo>
                    <a:pt x="2588641" y="2314181"/>
                  </a:lnTo>
                  <a:lnTo>
                    <a:pt x="2588641" y="55575"/>
                  </a:lnTo>
                  <a:lnTo>
                    <a:pt x="2573985" y="20193"/>
                  </a:lnTo>
                  <a:lnTo>
                    <a:pt x="2536939" y="381"/>
                  </a:lnTo>
                  <a:lnTo>
                    <a:pt x="2533065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30191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0" y="2310269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14"/>
                  </a:lnTo>
                  <a:lnTo>
                    <a:pt x="1143" y="47879"/>
                  </a:lnTo>
                  <a:lnTo>
                    <a:pt x="1905" y="44056"/>
                  </a:lnTo>
                  <a:lnTo>
                    <a:pt x="3035" y="40335"/>
                  </a:lnTo>
                  <a:lnTo>
                    <a:pt x="4533" y="36728"/>
                  </a:lnTo>
                  <a:lnTo>
                    <a:pt x="6032" y="33108"/>
                  </a:lnTo>
                  <a:lnTo>
                    <a:pt x="26441" y="10033"/>
                  </a:lnTo>
                  <a:lnTo>
                    <a:pt x="29679" y="7861"/>
                  </a:lnTo>
                  <a:lnTo>
                    <a:pt x="47879" y="1155"/>
                  </a:lnTo>
                  <a:lnTo>
                    <a:pt x="51714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529166" y="0"/>
                  </a:lnTo>
                  <a:lnTo>
                    <a:pt x="2533065" y="0"/>
                  </a:lnTo>
                  <a:lnTo>
                    <a:pt x="2536939" y="381"/>
                  </a:lnTo>
                  <a:lnTo>
                    <a:pt x="2540774" y="1155"/>
                  </a:lnTo>
                  <a:lnTo>
                    <a:pt x="2544597" y="1905"/>
                  </a:lnTo>
                  <a:lnTo>
                    <a:pt x="2548318" y="3035"/>
                  </a:lnTo>
                  <a:lnTo>
                    <a:pt x="2551925" y="4533"/>
                  </a:lnTo>
                  <a:lnTo>
                    <a:pt x="2555532" y="6032"/>
                  </a:lnTo>
                  <a:lnTo>
                    <a:pt x="2558961" y="7861"/>
                  </a:lnTo>
                  <a:lnTo>
                    <a:pt x="2562212" y="10033"/>
                  </a:lnTo>
                  <a:lnTo>
                    <a:pt x="2565463" y="12192"/>
                  </a:lnTo>
                  <a:lnTo>
                    <a:pt x="2578620" y="26441"/>
                  </a:lnTo>
                  <a:lnTo>
                    <a:pt x="2580792" y="29679"/>
                  </a:lnTo>
                  <a:lnTo>
                    <a:pt x="2588641" y="55575"/>
                  </a:lnTo>
                  <a:lnTo>
                    <a:pt x="2588641" y="59486"/>
                  </a:lnTo>
                  <a:lnTo>
                    <a:pt x="2588641" y="2310269"/>
                  </a:lnTo>
                  <a:lnTo>
                    <a:pt x="2588641" y="2314181"/>
                  </a:lnTo>
                  <a:lnTo>
                    <a:pt x="2588260" y="2318042"/>
                  </a:lnTo>
                  <a:lnTo>
                    <a:pt x="2578620" y="2343315"/>
                  </a:lnTo>
                  <a:lnTo>
                    <a:pt x="2576449" y="2346566"/>
                  </a:lnTo>
                  <a:lnTo>
                    <a:pt x="2573985" y="2349576"/>
                  </a:lnTo>
                  <a:lnTo>
                    <a:pt x="2571229" y="2352332"/>
                  </a:lnTo>
                  <a:lnTo>
                    <a:pt x="2568460" y="2355100"/>
                  </a:lnTo>
                  <a:lnTo>
                    <a:pt x="2565463" y="2357564"/>
                  </a:lnTo>
                  <a:lnTo>
                    <a:pt x="2562212" y="2359723"/>
                  </a:lnTo>
                  <a:lnTo>
                    <a:pt x="2558961" y="2361895"/>
                  </a:lnTo>
                  <a:lnTo>
                    <a:pt x="2555532" y="2363736"/>
                  </a:lnTo>
                  <a:lnTo>
                    <a:pt x="2551925" y="2365222"/>
                  </a:lnTo>
                  <a:lnTo>
                    <a:pt x="2548318" y="2366721"/>
                  </a:lnTo>
                  <a:lnTo>
                    <a:pt x="2544597" y="2367851"/>
                  </a:lnTo>
                  <a:lnTo>
                    <a:pt x="2540774" y="2368613"/>
                  </a:lnTo>
                  <a:lnTo>
                    <a:pt x="2536939" y="2369375"/>
                  </a:lnTo>
                  <a:lnTo>
                    <a:pt x="2533065" y="2369756"/>
                  </a:lnTo>
                  <a:lnTo>
                    <a:pt x="2529166" y="2369756"/>
                  </a:lnTo>
                  <a:lnTo>
                    <a:pt x="59486" y="2369756"/>
                  </a:lnTo>
                  <a:lnTo>
                    <a:pt x="55575" y="2369756"/>
                  </a:lnTo>
                  <a:lnTo>
                    <a:pt x="51714" y="2369375"/>
                  </a:lnTo>
                  <a:lnTo>
                    <a:pt x="47879" y="2368613"/>
                  </a:lnTo>
                  <a:lnTo>
                    <a:pt x="44043" y="2367851"/>
                  </a:lnTo>
                  <a:lnTo>
                    <a:pt x="40335" y="2366721"/>
                  </a:lnTo>
                  <a:lnTo>
                    <a:pt x="36715" y="2365222"/>
                  </a:lnTo>
                  <a:lnTo>
                    <a:pt x="33108" y="2363736"/>
                  </a:lnTo>
                  <a:lnTo>
                    <a:pt x="29679" y="2361895"/>
                  </a:lnTo>
                  <a:lnTo>
                    <a:pt x="26441" y="2359723"/>
                  </a:lnTo>
                  <a:lnTo>
                    <a:pt x="23190" y="2357564"/>
                  </a:lnTo>
                  <a:lnTo>
                    <a:pt x="20180" y="2355100"/>
                  </a:lnTo>
                  <a:lnTo>
                    <a:pt x="17424" y="2352332"/>
                  </a:lnTo>
                  <a:lnTo>
                    <a:pt x="14668" y="2349576"/>
                  </a:lnTo>
                  <a:lnTo>
                    <a:pt x="4533" y="2333028"/>
                  </a:lnTo>
                  <a:lnTo>
                    <a:pt x="3035" y="2329421"/>
                  </a:lnTo>
                  <a:lnTo>
                    <a:pt x="1905" y="2325700"/>
                  </a:lnTo>
                  <a:lnTo>
                    <a:pt x="1143" y="2321877"/>
                  </a:lnTo>
                  <a:lnTo>
                    <a:pt x="381" y="2318042"/>
                  </a:lnTo>
                  <a:lnTo>
                    <a:pt x="0" y="2314181"/>
                  </a:lnTo>
                  <a:lnTo>
                    <a:pt x="0" y="2310269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97514" y="3603679"/>
            <a:ext cx="2105025" cy="172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35" dirty="0">
                <a:solidFill>
                  <a:srgbClr val="E5E0DF"/>
                </a:solidFill>
                <a:latin typeface="Lucida Sans Unicode"/>
                <a:cs typeface="Lucida Sans Unicode"/>
              </a:rPr>
              <a:t>Email</a:t>
            </a:r>
            <a:r>
              <a:rPr sz="1650" spc="-100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E5E0DF"/>
                </a:solidFill>
                <a:latin typeface="Lucida Sans Unicode"/>
                <a:cs typeface="Lucida Sans Unicode"/>
              </a:rPr>
              <a:t>Templates</a:t>
            </a:r>
            <a:endParaRPr sz="16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56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Utilize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pre-designed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templates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or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customize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emails for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order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confirmations, notifications,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password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resets.</a:t>
            </a:r>
            <a:endParaRPr sz="1350" dirty="0">
              <a:latin typeface="Roboto Lt"/>
              <a:cs typeface="Roboto L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48934" y="999500"/>
            <a:ext cx="2598420" cy="2379345"/>
            <a:chOff x="7194897" y="2426846"/>
            <a:chExt cx="2598420" cy="2379345"/>
          </a:xfrm>
        </p:grpSpPr>
        <p:sp>
          <p:nvSpPr>
            <p:cNvPr id="14" name="object 14"/>
            <p:cNvSpPr/>
            <p:nvPr/>
          </p:nvSpPr>
          <p:spPr>
            <a:xfrm>
              <a:off x="7199655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2533078" y="0"/>
                  </a:moveTo>
                  <a:lnTo>
                    <a:pt x="55587" y="0"/>
                  </a:lnTo>
                  <a:lnTo>
                    <a:pt x="51714" y="381"/>
                  </a:lnTo>
                  <a:lnTo>
                    <a:pt x="14668" y="20193"/>
                  </a:lnTo>
                  <a:lnTo>
                    <a:pt x="0" y="55575"/>
                  </a:lnTo>
                  <a:lnTo>
                    <a:pt x="12" y="2310269"/>
                  </a:lnTo>
                  <a:lnTo>
                    <a:pt x="0" y="2314181"/>
                  </a:lnTo>
                  <a:lnTo>
                    <a:pt x="14668" y="2349576"/>
                  </a:lnTo>
                  <a:lnTo>
                    <a:pt x="51714" y="2369375"/>
                  </a:lnTo>
                  <a:lnTo>
                    <a:pt x="55587" y="2369756"/>
                  </a:lnTo>
                  <a:lnTo>
                    <a:pt x="2533078" y="2369756"/>
                  </a:lnTo>
                  <a:lnTo>
                    <a:pt x="2568460" y="2355100"/>
                  </a:lnTo>
                  <a:lnTo>
                    <a:pt x="2588272" y="2318042"/>
                  </a:lnTo>
                  <a:lnTo>
                    <a:pt x="2588653" y="2310269"/>
                  </a:lnTo>
                  <a:lnTo>
                    <a:pt x="2588641" y="55575"/>
                  </a:lnTo>
                  <a:lnTo>
                    <a:pt x="2573985" y="20193"/>
                  </a:lnTo>
                  <a:lnTo>
                    <a:pt x="2536939" y="381"/>
                  </a:lnTo>
                  <a:lnTo>
                    <a:pt x="253307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99655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12" y="2310269"/>
                  </a:moveTo>
                  <a:lnTo>
                    <a:pt x="12" y="59486"/>
                  </a:lnTo>
                  <a:lnTo>
                    <a:pt x="0" y="55575"/>
                  </a:lnTo>
                  <a:lnTo>
                    <a:pt x="381" y="51714"/>
                  </a:lnTo>
                  <a:lnTo>
                    <a:pt x="1155" y="47879"/>
                  </a:lnTo>
                  <a:lnTo>
                    <a:pt x="1905" y="44056"/>
                  </a:lnTo>
                  <a:lnTo>
                    <a:pt x="3035" y="40335"/>
                  </a:lnTo>
                  <a:lnTo>
                    <a:pt x="4533" y="36728"/>
                  </a:lnTo>
                  <a:lnTo>
                    <a:pt x="6032" y="33108"/>
                  </a:lnTo>
                  <a:lnTo>
                    <a:pt x="7861" y="29679"/>
                  </a:lnTo>
                  <a:lnTo>
                    <a:pt x="10033" y="26441"/>
                  </a:lnTo>
                  <a:lnTo>
                    <a:pt x="12204" y="23190"/>
                  </a:lnTo>
                  <a:lnTo>
                    <a:pt x="14668" y="20193"/>
                  </a:lnTo>
                  <a:lnTo>
                    <a:pt x="17424" y="17424"/>
                  </a:lnTo>
                  <a:lnTo>
                    <a:pt x="20193" y="14668"/>
                  </a:lnTo>
                  <a:lnTo>
                    <a:pt x="23202" y="12192"/>
                  </a:lnTo>
                  <a:lnTo>
                    <a:pt x="26441" y="10033"/>
                  </a:lnTo>
                  <a:lnTo>
                    <a:pt x="29692" y="7861"/>
                  </a:lnTo>
                  <a:lnTo>
                    <a:pt x="47879" y="1155"/>
                  </a:lnTo>
                  <a:lnTo>
                    <a:pt x="51714" y="381"/>
                  </a:lnTo>
                  <a:lnTo>
                    <a:pt x="55587" y="0"/>
                  </a:lnTo>
                  <a:lnTo>
                    <a:pt x="59486" y="0"/>
                  </a:lnTo>
                  <a:lnTo>
                    <a:pt x="2529166" y="0"/>
                  </a:lnTo>
                  <a:lnTo>
                    <a:pt x="2533078" y="0"/>
                  </a:lnTo>
                  <a:lnTo>
                    <a:pt x="2536939" y="381"/>
                  </a:lnTo>
                  <a:lnTo>
                    <a:pt x="2540774" y="1155"/>
                  </a:lnTo>
                  <a:lnTo>
                    <a:pt x="2544597" y="1905"/>
                  </a:lnTo>
                  <a:lnTo>
                    <a:pt x="2548318" y="3035"/>
                  </a:lnTo>
                  <a:lnTo>
                    <a:pt x="2551925" y="4533"/>
                  </a:lnTo>
                  <a:lnTo>
                    <a:pt x="2555532" y="6032"/>
                  </a:lnTo>
                  <a:lnTo>
                    <a:pt x="2558961" y="7861"/>
                  </a:lnTo>
                  <a:lnTo>
                    <a:pt x="2562212" y="10033"/>
                  </a:lnTo>
                  <a:lnTo>
                    <a:pt x="2565463" y="12192"/>
                  </a:lnTo>
                  <a:lnTo>
                    <a:pt x="2578620" y="26441"/>
                  </a:lnTo>
                  <a:lnTo>
                    <a:pt x="2580792" y="29679"/>
                  </a:lnTo>
                  <a:lnTo>
                    <a:pt x="2582621" y="33108"/>
                  </a:lnTo>
                  <a:lnTo>
                    <a:pt x="2584119" y="36728"/>
                  </a:lnTo>
                  <a:lnTo>
                    <a:pt x="2585618" y="40335"/>
                  </a:lnTo>
                  <a:lnTo>
                    <a:pt x="2588653" y="59486"/>
                  </a:lnTo>
                  <a:lnTo>
                    <a:pt x="2588653" y="2310269"/>
                  </a:lnTo>
                  <a:lnTo>
                    <a:pt x="2584119" y="2333028"/>
                  </a:lnTo>
                  <a:lnTo>
                    <a:pt x="2582621" y="2336647"/>
                  </a:lnTo>
                  <a:lnTo>
                    <a:pt x="2580792" y="2340076"/>
                  </a:lnTo>
                  <a:lnTo>
                    <a:pt x="2578620" y="2343315"/>
                  </a:lnTo>
                  <a:lnTo>
                    <a:pt x="2576449" y="2346566"/>
                  </a:lnTo>
                  <a:lnTo>
                    <a:pt x="2573985" y="2349576"/>
                  </a:lnTo>
                  <a:lnTo>
                    <a:pt x="2571229" y="2352332"/>
                  </a:lnTo>
                  <a:lnTo>
                    <a:pt x="2568460" y="2355100"/>
                  </a:lnTo>
                  <a:lnTo>
                    <a:pt x="2565463" y="2357564"/>
                  </a:lnTo>
                  <a:lnTo>
                    <a:pt x="2562212" y="2359723"/>
                  </a:lnTo>
                  <a:lnTo>
                    <a:pt x="2558961" y="2361895"/>
                  </a:lnTo>
                  <a:lnTo>
                    <a:pt x="2555532" y="2363736"/>
                  </a:lnTo>
                  <a:lnTo>
                    <a:pt x="2551925" y="2365222"/>
                  </a:lnTo>
                  <a:lnTo>
                    <a:pt x="2548318" y="2366721"/>
                  </a:lnTo>
                  <a:lnTo>
                    <a:pt x="2544597" y="2367851"/>
                  </a:lnTo>
                  <a:lnTo>
                    <a:pt x="2540774" y="2368613"/>
                  </a:lnTo>
                  <a:lnTo>
                    <a:pt x="2536939" y="2369375"/>
                  </a:lnTo>
                  <a:lnTo>
                    <a:pt x="2533078" y="2369756"/>
                  </a:lnTo>
                  <a:lnTo>
                    <a:pt x="2529166" y="2369756"/>
                  </a:lnTo>
                  <a:lnTo>
                    <a:pt x="59486" y="2369756"/>
                  </a:lnTo>
                  <a:lnTo>
                    <a:pt x="55587" y="2369756"/>
                  </a:lnTo>
                  <a:lnTo>
                    <a:pt x="51714" y="2369375"/>
                  </a:lnTo>
                  <a:lnTo>
                    <a:pt x="47879" y="2368613"/>
                  </a:lnTo>
                  <a:lnTo>
                    <a:pt x="44056" y="2367851"/>
                  </a:lnTo>
                  <a:lnTo>
                    <a:pt x="40335" y="2366721"/>
                  </a:lnTo>
                  <a:lnTo>
                    <a:pt x="36728" y="2365222"/>
                  </a:lnTo>
                  <a:lnTo>
                    <a:pt x="33121" y="2363736"/>
                  </a:lnTo>
                  <a:lnTo>
                    <a:pt x="29692" y="2361895"/>
                  </a:lnTo>
                  <a:lnTo>
                    <a:pt x="26441" y="2359723"/>
                  </a:lnTo>
                  <a:lnTo>
                    <a:pt x="23202" y="2357564"/>
                  </a:lnTo>
                  <a:lnTo>
                    <a:pt x="20193" y="2355100"/>
                  </a:lnTo>
                  <a:lnTo>
                    <a:pt x="17424" y="2352332"/>
                  </a:lnTo>
                  <a:lnTo>
                    <a:pt x="14668" y="2349576"/>
                  </a:lnTo>
                  <a:lnTo>
                    <a:pt x="12204" y="2346566"/>
                  </a:lnTo>
                  <a:lnTo>
                    <a:pt x="10033" y="2343315"/>
                  </a:lnTo>
                  <a:lnTo>
                    <a:pt x="7861" y="2340076"/>
                  </a:lnTo>
                  <a:lnTo>
                    <a:pt x="6032" y="2336647"/>
                  </a:lnTo>
                  <a:lnTo>
                    <a:pt x="4533" y="2333028"/>
                  </a:lnTo>
                  <a:lnTo>
                    <a:pt x="3035" y="2329421"/>
                  </a:lnTo>
                  <a:lnTo>
                    <a:pt x="1905" y="2325700"/>
                  </a:lnTo>
                  <a:lnTo>
                    <a:pt x="1155" y="2321877"/>
                  </a:lnTo>
                  <a:lnTo>
                    <a:pt x="381" y="2318042"/>
                  </a:lnTo>
                  <a:lnTo>
                    <a:pt x="0" y="2314181"/>
                  </a:lnTo>
                  <a:lnTo>
                    <a:pt x="12" y="2310269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761322" y="1243964"/>
            <a:ext cx="2258695" cy="197624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90" dirty="0">
                <a:solidFill>
                  <a:srgbClr val="E5E0DF"/>
                </a:solidFill>
                <a:latin typeface="Lucida Sans Unicode"/>
                <a:cs typeface="Lucida Sans Unicode"/>
              </a:rPr>
              <a:t>Payment</a:t>
            </a:r>
            <a:r>
              <a:rPr sz="1650" spc="-95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50" spc="30" dirty="0">
                <a:solidFill>
                  <a:srgbClr val="E5E0DF"/>
                </a:solidFill>
                <a:latin typeface="Lucida Sans Unicode"/>
                <a:cs typeface="Lucida Sans Unicode"/>
              </a:rPr>
              <a:t>Integration</a:t>
            </a:r>
            <a:endParaRPr sz="16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33200"/>
              </a:lnSpc>
              <a:spcBef>
                <a:spcPts val="555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Seamlessly</a:t>
            </a:r>
            <a:r>
              <a:rPr sz="1350" spc="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integrate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payment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gateways</a:t>
            </a:r>
            <a:r>
              <a:rPr sz="1350" spc="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like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PayPal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Stripe, configuring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settings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secure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transactions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refund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policies.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B96BF0-9767-3F97-E588-D98DEB8B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758" y="3250020"/>
            <a:ext cx="2727588" cy="3029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050505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0350" y="1622425"/>
            <a:ext cx="470598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50" dirty="0">
                <a:latin typeface="Trebuchet MS"/>
                <a:cs typeface="Trebuchet MS"/>
              </a:rPr>
              <a:t>User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160" dirty="0">
                <a:latin typeface="Trebuchet MS"/>
                <a:cs typeface="Trebuchet MS"/>
              </a:rPr>
              <a:t>Login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409" dirty="0">
                <a:latin typeface="Trebuchet MS"/>
                <a:cs typeface="Trebuchet MS"/>
              </a:rPr>
              <a:t>and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200" dirty="0">
                <a:latin typeface="Trebuchet MS"/>
                <a:cs typeface="Trebuchet MS"/>
              </a:rPr>
              <a:t>Logout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41665" y="2384425"/>
            <a:ext cx="7666990" cy="1192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1350" b="1" spc="5" dirty="0">
                <a:solidFill>
                  <a:srgbClr val="E5E0DF"/>
                </a:solidFill>
                <a:latin typeface="Roboto"/>
                <a:cs typeface="Roboto"/>
              </a:rPr>
              <a:t>Secure</a:t>
            </a:r>
            <a:r>
              <a:rPr sz="1350" b="1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b="1" spc="10" dirty="0">
                <a:solidFill>
                  <a:srgbClr val="E5E0DF"/>
                </a:solidFill>
                <a:latin typeface="Roboto"/>
                <a:cs typeface="Roboto"/>
              </a:rPr>
              <a:t>Access:</a:t>
            </a:r>
            <a:r>
              <a:rPr sz="1350" b="1" spc="-1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log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securely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credentials,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granting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ShopMe's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features.</a:t>
            </a:r>
            <a:endParaRPr sz="1350" dirty="0">
              <a:latin typeface="Roboto Lt"/>
              <a:cs typeface="Roboto Lt"/>
            </a:endParaRPr>
          </a:p>
          <a:p>
            <a:pPr marL="298450" marR="5080" indent="-285750">
              <a:lnSpc>
                <a:spcPct val="134100"/>
              </a:lnSpc>
              <a:spcBef>
                <a:spcPts val="530"/>
              </a:spcBef>
              <a:buFont typeface="Arial" panose="020B0604020202020204" pitchFamily="34" charset="0"/>
              <a:buChar char="•"/>
            </a:pPr>
            <a:r>
              <a:rPr sz="1350" b="1" dirty="0">
                <a:solidFill>
                  <a:srgbClr val="E5E0DF"/>
                </a:solidFill>
                <a:latin typeface="Roboto"/>
                <a:cs typeface="Roboto"/>
              </a:rPr>
              <a:t>Session</a:t>
            </a:r>
            <a:r>
              <a:rPr sz="1350" b="1" spc="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b="1" dirty="0">
                <a:solidFill>
                  <a:srgbClr val="E5E0DF"/>
                </a:solidFill>
                <a:latin typeface="Roboto"/>
                <a:cs typeface="Roboto"/>
              </a:rPr>
              <a:t>Management:</a:t>
            </a:r>
            <a:r>
              <a:rPr sz="1350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manages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sessions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security,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expiring</a:t>
            </a:r>
            <a:r>
              <a:rPr sz="1350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inactive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sessions.</a:t>
            </a:r>
            <a:endParaRPr sz="1350" dirty="0">
              <a:latin typeface="Roboto Lt"/>
              <a:cs typeface="Roboto Lt"/>
            </a:endParaRPr>
          </a:p>
          <a:p>
            <a:pPr marL="298450" indent="-285750">
              <a:lnSpc>
                <a:spcPct val="100000"/>
              </a:lnSpc>
              <a:spcBef>
                <a:spcPts val="1075"/>
              </a:spcBef>
              <a:buFont typeface="Arial" panose="020B0604020202020204" pitchFamily="34" charset="0"/>
              <a:buChar char="•"/>
            </a:pPr>
            <a:r>
              <a:rPr sz="1350" b="1" dirty="0">
                <a:solidFill>
                  <a:srgbClr val="E5E0DF"/>
                </a:solidFill>
                <a:latin typeface="Roboto"/>
                <a:cs typeface="Roboto"/>
              </a:rPr>
              <a:t>Simple</a:t>
            </a:r>
            <a:r>
              <a:rPr sz="1350" b="1" spc="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b="1" spc="-5" dirty="0">
                <a:solidFill>
                  <a:srgbClr val="E5E0DF"/>
                </a:solidFill>
                <a:latin typeface="Roboto"/>
                <a:cs typeface="Roboto"/>
              </a:rPr>
              <a:t>Logout:</a:t>
            </a:r>
            <a:r>
              <a:rPr sz="1350" b="1" spc="-1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can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logout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easily,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terminating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sessions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security.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E23BDC-0CFC-C621-6A1A-7DCCC502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0" y="3789489"/>
            <a:ext cx="4052050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176935"/>
            <a:ext cx="401383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45" dirty="0"/>
              <a:t>Technologies</a:t>
            </a:r>
            <a:r>
              <a:rPr spc="-180" dirty="0"/>
              <a:t> </a:t>
            </a:r>
            <a:r>
              <a:rPr spc="75" dirty="0"/>
              <a:t>Used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161950"/>
            <a:ext cx="1694180" cy="23393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60" dirty="0">
                <a:solidFill>
                  <a:srgbClr val="F2F2F3"/>
                </a:solidFill>
                <a:latin typeface="Lucida Sans Unicode"/>
                <a:cs typeface="Lucida Sans Unicode"/>
              </a:rPr>
              <a:t>Back-end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400"/>
              </a:lnSpc>
              <a:spcBef>
                <a:spcPts val="1075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ShopMe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application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is built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using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Java,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Spring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MVC,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Spring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Boot,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Spring Security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as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core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back-end 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technologies.</a:t>
            </a:r>
            <a:endParaRPr sz="1350">
              <a:latin typeface="Roboto Lt"/>
              <a:cs typeface="Roboto 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6695" y="2161947"/>
            <a:ext cx="1716405" cy="23393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solidFill>
                  <a:srgbClr val="F2F2F3"/>
                </a:solidFill>
                <a:latin typeface="Lucida Sans Unicode"/>
                <a:cs typeface="Lucida Sans Unicode"/>
              </a:rPr>
              <a:t>Front-end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400"/>
              </a:lnSpc>
              <a:spcBef>
                <a:spcPts val="1075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front-end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 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 utilizes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Thymeleaf and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Bootstrap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create a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responsive</a:t>
            </a:r>
            <a:r>
              <a:rPr sz="1350" spc="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visually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appealing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user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interface.</a:t>
            </a:r>
            <a:endParaRPr sz="135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4874" y="2161947"/>
            <a:ext cx="1650364" cy="1787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05" dirty="0">
                <a:solidFill>
                  <a:srgbClr val="F2F2F3"/>
                </a:solidFill>
                <a:latin typeface="Lucida Sans Unicode"/>
                <a:cs typeface="Lucida Sans Unicode"/>
              </a:rPr>
              <a:t>Database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108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application's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data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is stored in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MySQL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database,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providing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reliable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scalable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data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storage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solution.</a:t>
            </a:r>
            <a:endParaRPr sz="13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3054" y="2161947"/>
            <a:ext cx="1677670" cy="28816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227329">
              <a:lnSpc>
                <a:spcPct val="106000"/>
              </a:lnSpc>
              <a:spcBef>
                <a:spcPts val="15"/>
              </a:spcBef>
            </a:pPr>
            <a:r>
              <a:rPr sz="1650" spc="55" dirty="0">
                <a:solidFill>
                  <a:srgbClr val="F2F2F3"/>
                </a:solidFill>
                <a:latin typeface="Lucida Sans Unicode"/>
                <a:cs typeface="Lucida Sans Unicode"/>
              </a:rPr>
              <a:t>Development  </a:t>
            </a:r>
            <a:r>
              <a:rPr sz="1650" spc="-30" dirty="0">
                <a:solidFill>
                  <a:srgbClr val="F2F2F3"/>
                </a:solidFill>
                <a:latin typeface="Lucida Sans Unicode"/>
                <a:cs typeface="Lucida Sans Unicode"/>
              </a:rPr>
              <a:t>Tool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500"/>
              </a:lnSpc>
              <a:spcBef>
                <a:spcPts val="1075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ShopMe team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uses IntelliJ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IDEA, a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powerful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feature-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rich Integrated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Development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Environment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(IDE),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streamline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development</a:t>
            </a:r>
            <a:r>
              <a:rPr sz="1350" spc="-6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process.</a:t>
            </a:r>
            <a:endParaRPr sz="1350">
              <a:latin typeface="Roboto Lt"/>
              <a:cs typeface="Roboto 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E42139-A60B-9DD4-39F8-8B0B0DDA1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58950" y="4670425"/>
            <a:ext cx="542651" cy="10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9CD9BF-6D89-3B0E-8A29-9A278111FA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678" y="2903658"/>
            <a:ext cx="1377950" cy="855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9459B9-DAAF-40D1-B66D-C292D09D9B28}"/>
              </a:ext>
            </a:extLst>
          </p:cNvPr>
          <p:cNvSpPr txBox="1"/>
          <p:nvPr/>
        </p:nvSpPr>
        <p:spPr>
          <a:xfrm>
            <a:off x="7925311" y="1529949"/>
            <a:ext cx="1540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7A231D-686B-C523-DBE6-62F71C3509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27875" y="4622273"/>
            <a:ext cx="686938" cy="549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62A722-78AC-9418-9A56-1A0006342C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296931" y="4117328"/>
            <a:ext cx="926249" cy="9262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29701" y="2385607"/>
            <a:ext cx="440817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5" dirty="0">
                <a:solidFill>
                  <a:srgbClr val="F2F2F3"/>
                </a:solidFill>
                <a:latin typeface="Lucida Sans Unicode"/>
                <a:cs typeface="Lucida Sans Unicode"/>
              </a:rPr>
              <a:t>Android</a:t>
            </a:r>
            <a:r>
              <a:rPr sz="3350" spc="-180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3350" spc="70" dirty="0">
                <a:solidFill>
                  <a:srgbClr val="F2F2F3"/>
                </a:solidFill>
                <a:latin typeface="Lucida Sans Unicode"/>
                <a:cs typeface="Lucida Sans Unicode"/>
              </a:rPr>
              <a:t>mobile</a:t>
            </a:r>
            <a:r>
              <a:rPr sz="3350" spc="-180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3350" spc="-25" dirty="0">
                <a:solidFill>
                  <a:srgbClr val="F2F2F3"/>
                </a:solidFill>
                <a:latin typeface="Lucida Sans Unicode"/>
                <a:cs typeface="Lucida Sans Unicode"/>
              </a:rPr>
              <a:t>view: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701" y="3143157"/>
            <a:ext cx="5504180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100"/>
              </a:lnSpc>
              <a:spcBef>
                <a:spcPts val="10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application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responsive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mobile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experience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Android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users.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intuitive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interface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optimized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design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easy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navigation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key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features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on-the-go.</a:t>
            </a:r>
            <a:endParaRPr sz="1350">
              <a:latin typeface="Roboto Lt"/>
              <a:cs typeface="Roboto Lt"/>
            </a:endParaRPr>
          </a:p>
        </p:txBody>
      </p:sp>
      <p:pic>
        <p:nvPicPr>
          <p:cNvPr id="8" name="Picture 7">
            <a:hlinkClick r:id="rId2" action="ppaction://hlinkfile"/>
            <a:extLst>
              <a:ext uri="{FF2B5EF4-FFF2-40B4-BE49-F238E27FC236}">
                <a16:creationId xmlns:a16="http://schemas.microsoft.com/office/drawing/2014/main" id="{52175A5C-C5A5-C044-D758-CB7B9E3A8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35750" y="1089025"/>
            <a:ext cx="38100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479425"/>
            <a:ext cx="3819245" cy="539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0"/>
              </a:spcBef>
            </a:pPr>
            <a:r>
              <a:rPr spc="65" dirty="0"/>
              <a:t>Video</a:t>
            </a:r>
            <a:r>
              <a:rPr spc="-145" dirty="0"/>
              <a:t> </a:t>
            </a:r>
            <a:r>
              <a:rPr spc="25" dirty="0"/>
              <a:t>Experience</a:t>
            </a:r>
            <a:r>
              <a:rPr spc="-145" dirty="0"/>
              <a:t> </a:t>
            </a:r>
            <a:r>
              <a:rPr spc="35" dirty="0"/>
              <a:t>Across</a:t>
            </a:r>
            <a:r>
              <a:rPr spc="-145" dirty="0"/>
              <a:t> </a:t>
            </a:r>
            <a:r>
              <a:rPr spc="-55" dirty="0"/>
              <a:t>Android,</a:t>
            </a:r>
            <a:r>
              <a:rPr spc="-140" dirty="0"/>
              <a:t> </a:t>
            </a:r>
            <a:r>
              <a:rPr spc="-125" dirty="0"/>
              <a:t>iOS, </a:t>
            </a:r>
            <a:r>
              <a:rPr spc="-1045" dirty="0"/>
              <a:t> </a:t>
            </a:r>
            <a:r>
              <a:rPr spc="215" dirty="0"/>
              <a:t>and</a:t>
            </a:r>
            <a:r>
              <a:rPr spc="-145" dirty="0"/>
              <a:t> </a:t>
            </a:r>
            <a:r>
              <a:rPr spc="-5" dirty="0"/>
              <a:t>Desktop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372267"/>
            <a:ext cx="3872229" cy="292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2875">
              <a:lnSpc>
                <a:spcPct val="134100"/>
              </a:lnSpc>
              <a:spcBef>
                <a:spcPts val="10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application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engaging video experience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across multiple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platforms, including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Android,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iOS,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desktop.</a:t>
            </a:r>
            <a:endParaRPr sz="1350" dirty="0">
              <a:latin typeface="Roboto Lt"/>
              <a:cs typeface="Roboto Lt"/>
            </a:endParaRPr>
          </a:p>
          <a:p>
            <a:pPr marL="12700" marR="539750">
              <a:lnSpc>
                <a:spcPct val="131800"/>
              </a:lnSpc>
              <a:spcBef>
                <a:spcPts val="40"/>
              </a:spcBef>
            </a:pP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can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enjoy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high-quality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product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demonstrations,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tutorials, and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content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optimized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their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device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screen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size.</a:t>
            </a:r>
            <a:endParaRPr sz="1350" dirty="0">
              <a:latin typeface="Roboto Lt"/>
              <a:cs typeface="Roboto Lt"/>
            </a:endParaRPr>
          </a:p>
          <a:p>
            <a:pPr marL="12700" marR="5080">
              <a:lnSpc>
                <a:spcPct val="134100"/>
              </a:lnSpc>
              <a:spcBef>
                <a:spcPts val="1195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responsive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design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adaptive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streaming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capabilities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consistent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enjoyable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viewing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experience,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whether accessing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Roboto Lt"/>
                <a:cs typeface="Roboto Lt"/>
              </a:rPr>
              <a:t>on-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the-go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or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from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comfort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desktop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computer.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8647" y="2474442"/>
            <a:ext cx="3863924" cy="25791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8494" y="589432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WhatsApp Video 2024-04-29 at 17.28.45_34a2b3be (online-video-cutter.com) (3)">
            <a:hlinkClick r:id="" action="ppaction://media"/>
            <a:extLst>
              <a:ext uri="{FF2B5EF4-FFF2-40B4-BE49-F238E27FC236}">
                <a16:creationId xmlns:a16="http://schemas.microsoft.com/office/drawing/2014/main" id="{D4FEB8AB-5261-1E3D-F481-43F57AF29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350" y="1012825"/>
            <a:ext cx="3633433" cy="4978400"/>
          </a:xfrm>
          <a:prstGeom prst="rect">
            <a:avLst/>
          </a:prstGeom>
        </p:spPr>
      </p:pic>
      <p:pic>
        <p:nvPicPr>
          <p:cNvPr id="13" name="WhatsApp Video 2024-04-29 at 17.11.54_e2a2bd1a">
            <a:hlinkClick r:id="" action="ppaction://media"/>
            <a:extLst>
              <a:ext uri="{FF2B5EF4-FFF2-40B4-BE49-F238E27FC236}">
                <a16:creationId xmlns:a16="http://schemas.microsoft.com/office/drawing/2014/main" id="{29D55D42-EF50-EFC4-58BA-41C8C2877E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87950" y="1012825"/>
            <a:ext cx="4097096" cy="497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1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C48EE9-AA8D-EEBB-0357-34BC55EAAAF6}"/>
              </a:ext>
            </a:extLst>
          </p:cNvPr>
          <p:cNvSpPr txBox="1"/>
          <p:nvPr/>
        </p:nvSpPr>
        <p:spPr>
          <a:xfrm>
            <a:off x="3587750" y="4522787"/>
            <a:ext cx="3581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5D0B10-B4C0-5D84-5DF4-B3996DF50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675" y="1922462"/>
            <a:ext cx="394335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65340" y="253"/>
            <a:ext cx="4277360" cy="6440170"/>
            <a:chOff x="7165340" y="253"/>
            <a:chExt cx="4277360" cy="64401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5340" y="253"/>
              <a:ext cx="4276852" cy="64401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0686" y="5894323"/>
              <a:ext cx="1754504" cy="419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805765"/>
            <a:ext cx="372364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630" dirty="0">
                <a:latin typeface="Calibri"/>
                <a:cs typeface="Calibri"/>
              </a:rPr>
              <a:t>INTRODUCTION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701" y="1591886"/>
            <a:ext cx="5865495" cy="39655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236854">
              <a:lnSpc>
                <a:spcPct val="133000"/>
              </a:lnSpc>
              <a:spcBef>
                <a:spcPts val="40"/>
              </a:spcBef>
            </a:pP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E-commerce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fast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gaining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ground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accepted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used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business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paradigm.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More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more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business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houses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are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implementing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websites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providing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functionality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performing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commercial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transactions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over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web. </a:t>
            </a:r>
            <a:r>
              <a:rPr sz="1350" spc="-70" dirty="0">
                <a:solidFill>
                  <a:srgbClr val="CFCBBF"/>
                </a:solidFill>
                <a:latin typeface="Trebuchet MS"/>
                <a:cs typeface="Trebuchet MS"/>
              </a:rPr>
              <a:t>It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reasonable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say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that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 on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web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becoming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commonplace.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rebuchet MS"/>
              <a:cs typeface="Trebuchet MS"/>
            </a:endParaRPr>
          </a:p>
          <a:p>
            <a:pPr marL="12700" marR="5080">
              <a:lnSpc>
                <a:spcPct val="132600"/>
              </a:lnSpc>
            </a:pP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objective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this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project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develop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general-purpose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e-commerce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s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t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r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e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whe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r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n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y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p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r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oduct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can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be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85" dirty="0">
                <a:solidFill>
                  <a:srgbClr val="CFCBBF"/>
                </a:solidFill>
                <a:latin typeface="Trebuchet MS"/>
                <a:cs typeface="Trebuchet MS"/>
              </a:rPr>
              <a:t>boug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h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f</a:t>
            </a:r>
            <a:r>
              <a:rPr sz="1350" spc="-80" dirty="0">
                <a:solidFill>
                  <a:srgbClr val="CFCBBF"/>
                </a:solidFill>
                <a:latin typeface="Trebuchet MS"/>
                <a:cs typeface="Trebuchet MS"/>
              </a:rPr>
              <a:t>r</a:t>
            </a:r>
            <a:r>
              <a:rPr sz="1350" spc="95" dirty="0">
                <a:solidFill>
                  <a:srgbClr val="CFCBBF"/>
                </a:solidFill>
                <a:latin typeface="Trebuchet MS"/>
                <a:cs typeface="Trebuchet MS"/>
              </a:rPr>
              <a:t>om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c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o</a:t>
            </a:r>
            <a:r>
              <a:rPr sz="1350" spc="105" dirty="0">
                <a:solidFill>
                  <a:srgbClr val="CFCBBF"/>
                </a:solidFill>
                <a:latin typeface="Trebuchet MS"/>
                <a:cs typeface="Trebuchet MS"/>
              </a:rPr>
              <a:t>m</a:t>
            </a:r>
            <a:r>
              <a:rPr sz="1350" spc="-80" dirty="0">
                <a:solidFill>
                  <a:srgbClr val="CFCBBF"/>
                </a:solidFill>
                <a:latin typeface="Trebuchet MS"/>
                <a:cs typeface="Trebuchet MS"/>
              </a:rPr>
              <a:t>f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ort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o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f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home 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through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-40" dirty="0">
                <a:solidFill>
                  <a:srgbClr val="CFCBBF"/>
                </a:solidFill>
                <a:latin typeface="Trebuchet MS"/>
                <a:cs typeface="Trebuchet MS"/>
              </a:rPr>
              <a:t>Internet.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However,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implementation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purposes,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this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paper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will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deal</a:t>
            </a:r>
            <a:r>
              <a:rPr sz="1350" spc="-14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with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online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electronic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product.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rebuchet MS"/>
              <a:cs typeface="Trebuchet MS"/>
            </a:endParaRPr>
          </a:p>
          <a:p>
            <a:pPr marL="12700" marR="288925">
              <a:lnSpc>
                <a:spcPct val="134100"/>
              </a:lnSpc>
            </a:pPr>
            <a:r>
              <a:rPr sz="1350" spc="80" dirty="0">
                <a:solidFill>
                  <a:srgbClr val="CFCBBF"/>
                </a:solidFill>
                <a:latin typeface="Trebuchet MS"/>
                <a:cs typeface="Trebuchet MS"/>
              </a:rPr>
              <a:t>An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online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store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virtual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store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on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Internet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where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customers can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browse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catalog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select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products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40" dirty="0">
                <a:solidFill>
                  <a:srgbClr val="CFCBBF"/>
                </a:solidFill>
                <a:latin typeface="Trebuchet MS"/>
                <a:cs typeface="Trebuchet MS"/>
              </a:rPr>
              <a:t>interest.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selected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items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may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be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collected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CFCBBF"/>
                </a:solidFill>
                <a:latin typeface="Trebuchet MS"/>
                <a:cs typeface="Trebuchet MS"/>
              </a:rPr>
              <a:t>in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cart.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At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checkout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40" dirty="0">
                <a:solidFill>
                  <a:srgbClr val="CFCBBF"/>
                </a:solidFill>
                <a:latin typeface="Trebuchet MS"/>
                <a:cs typeface="Trebuchet MS"/>
              </a:rPr>
              <a:t>time,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items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CFCBBF"/>
                </a:solidFill>
                <a:latin typeface="Trebuchet MS"/>
                <a:cs typeface="Trebuchet MS"/>
              </a:rPr>
              <a:t>in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cart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will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be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presented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an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order.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3710" cy="64401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9522" y="2100086"/>
            <a:ext cx="372364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630" dirty="0">
                <a:latin typeface="Calibri"/>
                <a:cs typeface="Calibri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9522" y="2867161"/>
            <a:ext cx="5857240" cy="13963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114"/>
              </a:spcBef>
            </a:pP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At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that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40" dirty="0">
                <a:solidFill>
                  <a:srgbClr val="CFCBBF"/>
                </a:solidFill>
                <a:latin typeface="Trebuchet MS"/>
                <a:cs typeface="Trebuchet MS"/>
              </a:rPr>
              <a:t>time,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more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information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will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be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needed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complete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transaction.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Usually,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customer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will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be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asked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 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fill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or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select a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billing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address,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shipping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address,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shipping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option,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payment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information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such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bKash,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or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Cash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on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Delivery. </a:t>
            </a:r>
            <a:r>
              <a:rPr sz="1350" spc="80" dirty="0">
                <a:solidFill>
                  <a:srgbClr val="CFCBBF"/>
                </a:solidFill>
                <a:latin typeface="Trebuchet MS"/>
                <a:cs typeface="Trebuchet MS"/>
              </a:rPr>
              <a:t>An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e-mail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notification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sent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customer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</a:t>
            </a:r>
            <a:r>
              <a:rPr sz="1350" spc="-7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soon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order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placed.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682041"/>
            <a:ext cx="404177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0" dirty="0"/>
              <a:t>P</a:t>
            </a:r>
            <a:r>
              <a:rPr spc="185" dirty="0"/>
              <a:t>r</a:t>
            </a:r>
            <a:r>
              <a:rPr spc="-100" dirty="0"/>
              <a:t>oject</a:t>
            </a:r>
            <a:r>
              <a:rPr spc="-869" dirty="0"/>
              <a:t> </a:t>
            </a:r>
            <a:r>
              <a:rPr spc="65" dirty="0"/>
              <a:t>Description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84515" y="172258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4515" y="206521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4515" y="267428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46"/>
                </a:lnTo>
                <a:lnTo>
                  <a:pt x="24765" y="57111"/>
                </a:lnTo>
                <a:lnTo>
                  <a:pt x="32346" y="57111"/>
                </a:lnTo>
                <a:lnTo>
                  <a:pt x="57111" y="32346"/>
                </a:lnTo>
                <a:lnTo>
                  <a:pt x="57111" y="28562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4515" y="329290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4515" y="391151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46"/>
                </a:lnTo>
                <a:lnTo>
                  <a:pt x="24765" y="57111"/>
                </a:lnTo>
                <a:lnTo>
                  <a:pt x="32346" y="57111"/>
                </a:lnTo>
                <a:lnTo>
                  <a:pt x="57111" y="32346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4515" y="453012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4515" y="487273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4515" y="521535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59"/>
                </a:lnTo>
                <a:lnTo>
                  <a:pt x="0" y="32335"/>
                </a:lnTo>
                <a:lnTo>
                  <a:pt x="24765" y="57100"/>
                </a:lnTo>
                <a:lnTo>
                  <a:pt x="32346" y="57100"/>
                </a:lnTo>
                <a:lnTo>
                  <a:pt x="57111" y="32335"/>
                </a:lnTo>
                <a:lnTo>
                  <a:pt x="57111" y="28549"/>
                </a:lnTo>
                <a:lnTo>
                  <a:pt x="57111" y="24759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4515" y="555796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5"/>
                </a:lnTo>
                <a:lnTo>
                  <a:pt x="0" y="24765"/>
                </a:lnTo>
                <a:lnTo>
                  <a:pt x="0" y="32335"/>
                </a:lnTo>
                <a:lnTo>
                  <a:pt x="24765" y="57100"/>
                </a:lnTo>
                <a:lnTo>
                  <a:pt x="32346" y="57100"/>
                </a:lnTo>
                <a:lnTo>
                  <a:pt x="57111" y="32335"/>
                </a:lnTo>
                <a:lnTo>
                  <a:pt x="57111" y="28550"/>
                </a:lnTo>
                <a:lnTo>
                  <a:pt x="57111" y="24765"/>
                </a:lnTo>
                <a:lnTo>
                  <a:pt x="35991" y="725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95"/>
              </a:spcBef>
            </a:pPr>
            <a:r>
              <a:rPr b="1" dirty="0">
                <a:latin typeface="Trebuchet MS"/>
                <a:cs typeface="Trebuchet MS"/>
              </a:rPr>
              <a:t>Admin: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45" dirty="0"/>
              <a:t>The</a:t>
            </a:r>
            <a:r>
              <a:rPr spc="-60" dirty="0"/>
              <a:t> </a:t>
            </a:r>
            <a:r>
              <a:rPr spc="30" dirty="0"/>
              <a:t>mastermind</a:t>
            </a:r>
            <a:r>
              <a:rPr spc="-55" dirty="0"/>
              <a:t> </a:t>
            </a:r>
            <a:r>
              <a:rPr spc="35" dirty="0"/>
              <a:t>behind</a:t>
            </a:r>
            <a:r>
              <a:rPr spc="-60" dirty="0"/>
              <a:t> </a:t>
            </a:r>
            <a:r>
              <a:rPr spc="5" dirty="0"/>
              <a:t>the</a:t>
            </a:r>
            <a:r>
              <a:rPr spc="-55" dirty="0"/>
              <a:t> </a:t>
            </a:r>
            <a:r>
              <a:rPr spc="30" dirty="0"/>
              <a:t>scenes,</a:t>
            </a:r>
            <a:r>
              <a:rPr spc="-60" dirty="0"/>
              <a:t> </a:t>
            </a:r>
            <a:r>
              <a:rPr spc="40" dirty="0"/>
              <a:t>ensuring</a:t>
            </a:r>
            <a:r>
              <a:rPr spc="-55" dirty="0"/>
              <a:t> </a:t>
            </a:r>
            <a:r>
              <a:rPr spc="20" dirty="0"/>
              <a:t>everything</a:t>
            </a:r>
            <a:r>
              <a:rPr spc="-60" dirty="0"/>
              <a:t> </a:t>
            </a:r>
            <a:r>
              <a:rPr spc="40" dirty="0"/>
              <a:t>runs</a:t>
            </a:r>
            <a:r>
              <a:rPr spc="-55" dirty="0"/>
              <a:t> </a:t>
            </a:r>
            <a:r>
              <a:rPr spc="-20" dirty="0"/>
              <a:t>like</a:t>
            </a:r>
            <a:r>
              <a:rPr spc="-60" dirty="0"/>
              <a:t> </a:t>
            </a:r>
            <a:r>
              <a:rPr spc="35" dirty="0"/>
              <a:t>clockwork</a:t>
            </a:r>
            <a:r>
              <a:rPr spc="-55" dirty="0"/>
              <a:t> </a:t>
            </a:r>
            <a:r>
              <a:rPr spc="60" dirty="0"/>
              <a:t>on</a:t>
            </a:r>
            <a:r>
              <a:rPr spc="-60" dirty="0"/>
              <a:t> </a:t>
            </a:r>
            <a:r>
              <a:rPr spc="5" dirty="0"/>
              <a:t>the</a:t>
            </a:r>
            <a:r>
              <a:rPr spc="-100" dirty="0"/>
              <a:t> </a:t>
            </a:r>
            <a:r>
              <a:rPr spc="-10" dirty="0"/>
              <a:t>website.</a:t>
            </a:r>
          </a:p>
          <a:p>
            <a:pPr marL="283845" marR="323850">
              <a:lnSpc>
                <a:spcPct val="129500"/>
              </a:lnSpc>
              <a:spcBef>
                <a:spcPts val="600"/>
              </a:spcBef>
            </a:pPr>
            <a:r>
              <a:rPr b="1" spc="30" dirty="0">
                <a:latin typeface="Trebuchet MS"/>
                <a:cs typeface="Trebuchet MS"/>
              </a:rPr>
              <a:t>SalesPersom: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45" dirty="0"/>
              <a:t>The</a:t>
            </a:r>
            <a:r>
              <a:rPr spc="-55" dirty="0"/>
              <a:t> </a:t>
            </a:r>
            <a:r>
              <a:rPr spc="40" dirty="0"/>
              <a:t>charming</a:t>
            </a:r>
            <a:r>
              <a:rPr spc="-60" dirty="0"/>
              <a:t> </a:t>
            </a:r>
            <a:r>
              <a:rPr spc="20" dirty="0"/>
              <a:t>face</a:t>
            </a:r>
            <a:r>
              <a:rPr spc="-5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5" dirty="0"/>
              <a:t>the</a:t>
            </a:r>
            <a:r>
              <a:rPr spc="-55" dirty="0"/>
              <a:t> </a:t>
            </a:r>
            <a:r>
              <a:rPr spc="20" dirty="0"/>
              <a:t>company,</a:t>
            </a:r>
            <a:r>
              <a:rPr spc="-100" dirty="0"/>
              <a:t> </a:t>
            </a:r>
            <a:r>
              <a:rPr spc="55" dirty="0"/>
              <a:t>wooing</a:t>
            </a:r>
            <a:r>
              <a:rPr spc="-55" dirty="0"/>
              <a:t> </a:t>
            </a:r>
            <a:r>
              <a:rPr spc="45" dirty="0"/>
              <a:t>customers</a:t>
            </a:r>
            <a:r>
              <a:rPr spc="-55" dirty="0"/>
              <a:t> </a:t>
            </a:r>
            <a:r>
              <a:rPr spc="50" dirty="0"/>
              <a:t>and</a:t>
            </a:r>
            <a:r>
              <a:rPr spc="-60" dirty="0"/>
              <a:t> </a:t>
            </a:r>
            <a:r>
              <a:rPr spc="35" dirty="0"/>
              <a:t>sealing</a:t>
            </a:r>
            <a:r>
              <a:rPr spc="-55" dirty="0"/>
              <a:t> </a:t>
            </a:r>
            <a:r>
              <a:rPr spc="5" dirty="0"/>
              <a:t>the</a:t>
            </a:r>
            <a:r>
              <a:rPr spc="-55" dirty="0"/>
              <a:t> </a:t>
            </a:r>
            <a:r>
              <a:rPr spc="45" dirty="0"/>
              <a:t>deals</a:t>
            </a:r>
            <a:r>
              <a:rPr spc="-100" dirty="0"/>
              <a:t> </a:t>
            </a:r>
            <a:r>
              <a:rPr spc="-10" dirty="0"/>
              <a:t>with </a:t>
            </a:r>
            <a:r>
              <a:rPr spc="-390" dirty="0"/>
              <a:t> </a:t>
            </a:r>
            <a:r>
              <a:rPr spc="10" dirty="0"/>
              <a:t>Indian</a:t>
            </a:r>
            <a:r>
              <a:rPr spc="-70" dirty="0"/>
              <a:t> </a:t>
            </a:r>
            <a:r>
              <a:rPr spc="-30" dirty="0"/>
              <a:t>hospitality.</a:t>
            </a:r>
          </a:p>
          <a:p>
            <a:pPr marL="283845" marR="810260">
              <a:lnSpc>
                <a:spcPct val="134100"/>
              </a:lnSpc>
              <a:spcBef>
                <a:spcPts val="530"/>
              </a:spcBef>
            </a:pPr>
            <a:r>
              <a:rPr b="1" spc="-20" dirty="0">
                <a:latin typeface="Trebuchet MS"/>
                <a:cs typeface="Trebuchet MS"/>
              </a:rPr>
              <a:t>Editor: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45" dirty="0"/>
              <a:t>The</a:t>
            </a:r>
            <a:r>
              <a:rPr spc="-100" dirty="0"/>
              <a:t> </a:t>
            </a:r>
            <a:r>
              <a:rPr spc="25" dirty="0"/>
              <a:t>wordsmith</a:t>
            </a:r>
            <a:r>
              <a:rPr spc="-95" dirty="0"/>
              <a:t> </a:t>
            </a:r>
            <a:r>
              <a:rPr spc="-20" dirty="0"/>
              <a:t>wizard,</a:t>
            </a:r>
            <a:r>
              <a:rPr spc="-100" dirty="0"/>
              <a:t> </a:t>
            </a:r>
            <a:r>
              <a:rPr spc="40" dirty="0"/>
              <a:t>weaving</a:t>
            </a:r>
            <a:r>
              <a:rPr spc="-55" dirty="0"/>
              <a:t> </a:t>
            </a:r>
            <a:r>
              <a:rPr spc="55" dirty="0"/>
              <a:t>magic</a:t>
            </a:r>
            <a:r>
              <a:rPr spc="-95" dirty="0"/>
              <a:t> </a:t>
            </a:r>
            <a:r>
              <a:rPr spc="-10" dirty="0"/>
              <a:t>with</a:t>
            </a:r>
            <a:r>
              <a:rPr spc="-100" dirty="0"/>
              <a:t> </a:t>
            </a:r>
            <a:r>
              <a:rPr spc="50" dirty="0"/>
              <a:t>words</a:t>
            </a:r>
            <a:r>
              <a:rPr spc="-55" dirty="0"/>
              <a:t> </a:t>
            </a:r>
            <a:r>
              <a:rPr spc="-15" dirty="0"/>
              <a:t>to</a:t>
            </a:r>
            <a:r>
              <a:rPr spc="-60" dirty="0"/>
              <a:t> </a:t>
            </a:r>
            <a:r>
              <a:rPr spc="5" dirty="0"/>
              <a:t>entice</a:t>
            </a:r>
            <a:r>
              <a:rPr spc="-55" dirty="0"/>
              <a:t> </a:t>
            </a:r>
            <a:r>
              <a:rPr spc="45" dirty="0"/>
              <a:t>customers</a:t>
            </a:r>
            <a:r>
              <a:rPr spc="-55" dirty="0"/>
              <a:t> </a:t>
            </a:r>
            <a:r>
              <a:rPr spc="-20" dirty="0"/>
              <a:t>into</a:t>
            </a:r>
            <a:r>
              <a:rPr spc="-60" dirty="0"/>
              <a:t> </a:t>
            </a:r>
            <a:r>
              <a:rPr spc="45" dirty="0"/>
              <a:t>making </a:t>
            </a:r>
            <a:r>
              <a:rPr spc="-390" dirty="0"/>
              <a:t> </a:t>
            </a:r>
            <a:r>
              <a:rPr spc="20" dirty="0"/>
              <a:t>purchases.</a:t>
            </a:r>
          </a:p>
          <a:p>
            <a:pPr marL="283845" marR="674370">
              <a:lnSpc>
                <a:spcPct val="134100"/>
              </a:lnSpc>
              <a:spcBef>
                <a:spcPts val="525"/>
              </a:spcBef>
            </a:pPr>
            <a:r>
              <a:rPr b="1" spc="5" dirty="0">
                <a:latin typeface="Trebuchet MS"/>
                <a:cs typeface="Trebuchet MS"/>
              </a:rPr>
              <a:t>Shipper: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45" dirty="0"/>
              <a:t>The</a:t>
            </a:r>
            <a:r>
              <a:rPr spc="-55" dirty="0"/>
              <a:t> </a:t>
            </a:r>
            <a:r>
              <a:rPr spc="20" dirty="0"/>
              <a:t>logistics</a:t>
            </a:r>
            <a:r>
              <a:rPr spc="-55" dirty="0"/>
              <a:t> </a:t>
            </a:r>
            <a:r>
              <a:rPr spc="5" dirty="0"/>
              <a:t>guru,</a:t>
            </a:r>
            <a:r>
              <a:rPr spc="-55" dirty="0"/>
              <a:t> </a:t>
            </a:r>
            <a:r>
              <a:rPr spc="45" dirty="0"/>
              <a:t>making</a:t>
            </a:r>
            <a:r>
              <a:rPr spc="-55" dirty="0"/>
              <a:t> </a:t>
            </a:r>
            <a:r>
              <a:rPr spc="35" dirty="0"/>
              <a:t>sure</a:t>
            </a:r>
            <a:r>
              <a:rPr spc="-55" dirty="0"/>
              <a:t> </a:t>
            </a:r>
            <a:r>
              <a:rPr spc="30" dirty="0"/>
              <a:t>orders</a:t>
            </a:r>
            <a:r>
              <a:rPr spc="-55" dirty="0"/>
              <a:t> </a:t>
            </a:r>
            <a:r>
              <a:rPr spc="25" dirty="0"/>
              <a:t>reach</a:t>
            </a:r>
            <a:r>
              <a:rPr spc="-55" dirty="0"/>
              <a:t> </a:t>
            </a:r>
            <a:r>
              <a:rPr spc="45" dirty="0"/>
              <a:t>customers'</a:t>
            </a:r>
            <a:r>
              <a:rPr spc="-85" dirty="0"/>
              <a:t> </a:t>
            </a:r>
            <a:r>
              <a:rPr spc="45" dirty="0"/>
              <a:t>doorsteps</a:t>
            </a:r>
            <a:r>
              <a:rPr spc="-55" dirty="0"/>
              <a:t> </a:t>
            </a:r>
            <a:r>
              <a:rPr spc="50" dirty="0"/>
              <a:t>across</a:t>
            </a:r>
            <a:r>
              <a:rPr spc="-55" dirty="0"/>
              <a:t> </a:t>
            </a:r>
            <a:r>
              <a:rPr spc="5" dirty="0"/>
              <a:t>the</a:t>
            </a:r>
            <a:r>
              <a:rPr spc="-95" dirty="0"/>
              <a:t> </a:t>
            </a:r>
            <a:r>
              <a:rPr spc="20" dirty="0"/>
              <a:t>vast </a:t>
            </a:r>
            <a:r>
              <a:rPr spc="-390" dirty="0"/>
              <a:t> </a:t>
            </a:r>
            <a:r>
              <a:rPr spc="45" dirty="0"/>
              <a:t>expanse</a:t>
            </a:r>
            <a:r>
              <a:rPr spc="-70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spc="-40" dirty="0"/>
              <a:t>India.</a:t>
            </a:r>
          </a:p>
          <a:p>
            <a:pPr marL="283845" marR="275590">
              <a:lnSpc>
                <a:spcPct val="134100"/>
              </a:lnSpc>
              <a:spcBef>
                <a:spcPts val="525"/>
              </a:spcBef>
            </a:pPr>
            <a:r>
              <a:rPr b="1" spc="5" dirty="0">
                <a:latin typeface="Trebuchet MS"/>
                <a:cs typeface="Trebuchet MS"/>
              </a:rPr>
              <a:t>Assistant: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45" dirty="0"/>
              <a:t>The</a:t>
            </a:r>
            <a:r>
              <a:rPr spc="-55" dirty="0"/>
              <a:t> </a:t>
            </a:r>
            <a:r>
              <a:rPr spc="-5" dirty="0"/>
              <a:t>jack-of-all-trades,</a:t>
            </a:r>
            <a:r>
              <a:rPr spc="-50" dirty="0"/>
              <a:t> </a:t>
            </a:r>
            <a:r>
              <a:rPr spc="30" dirty="0"/>
              <a:t>ready</a:t>
            </a:r>
            <a:r>
              <a:rPr spc="-95" dirty="0"/>
              <a:t> </a:t>
            </a:r>
            <a:r>
              <a:rPr spc="-15" dirty="0"/>
              <a:t>to</a:t>
            </a:r>
            <a:r>
              <a:rPr spc="-50" dirty="0"/>
              <a:t> </a:t>
            </a:r>
            <a:r>
              <a:rPr spc="40" dirty="0"/>
              <a:t>lend</a:t>
            </a:r>
            <a:r>
              <a:rPr spc="-55" dirty="0"/>
              <a:t> </a:t>
            </a:r>
            <a:r>
              <a:rPr spc="25" dirty="0"/>
              <a:t>a</a:t>
            </a:r>
            <a:r>
              <a:rPr spc="-55" dirty="0"/>
              <a:t> </a:t>
            </a:r>
            <a:r>
              <a:rPr spc="50" dirty="0"/>
              <a:t>hand</a:t>
            </a:r>
            <a:r>
              <a:rPr spc="-95" dirty="0"/>
              <a:t> </a:t>
            </a:r>
            <a:r>
              <a:rPr spc="20" dirty="0"/>
              <a:t>wherever</a:t>
            </a:r>
            <a:r>
              <a:rPr spc="-90" dirty="0"/>
              <a:t> </a:t>
            </a:r>
            <a:r>
              <a:rPr spc="60" dirty="0"/>
              <a:t>needed</a:t>
            </a:r>
            <a:r>
              <a:rPr spc="-50" dirty="0"/>
              <a:t> </a:t>
            </a:r>
            <a:r>
              <a:rPr spc="-15" dirty="0"/>
              <a:t>to</a:t>
            </a:r>
            <a:r>
              <a:rPr spc="-55" dirty="0"/>
              <a:t> </a:t>
            </a:r>
            <a:r>
              <a:rPr spc="45" dirty="0"/>
              <a:t>keep</a:t>
            </a:r>
            <a:r>
              <a:rPr spc="-55" dirty="0"/>
              <a:t> </a:t>
            </a:r>
            <a:r>
              <a:rPr spc="5" dirty="0"/>
              <a:t>the</a:t>
            </a:r>
            <a:r>
              <a:rPr spc="-55" dirty="0"/>
              <a:t> </a:t>
            </a:r>
            <a:r>
              <a:rPr spc="15" dirty="0"/>
              <a:t>online</a:t>
            </a:r>
            <a:r>
              <a:rPr spc="-55" dirty="0"/>
              <a:t> </a:t>
            </a:r>
            <a:r>
              <a:rPr spc="10" dirty="0"/>
              <a:t>store </a:t>
            </a:r>
            <a:r>
              <a:rPr spc="-390" dirty="0"/>
              <a:t> </a:t>
            </a:r>
            <a:r>
              <a:rPr spc="30" dirty="0"/>
              <a:t>running</a:t>
            </a:r>
            <a:r>
              <a:rPr spc="-70" dirty="0"/>
              <a:t> </a:t>
            </a:r>
            <a:r>
              <a:rPr spc="-5" dirty="0"/>
              <a:t>smoothly.</a:t>
            </a:r>
          </a:p>
          <a:p>
            <a:pPr marL="283845">
              <a:lnSpc>
                <a:spcPct val="100000"/>
              </a:lnSpc>
              <a:spcBef>
                <a:spcPts val="1075"/>
              </a:spcBef>
            </a:pPr>
            <a:r>
              <a:rPr spc="70" dirty="0"/>
              <a:t>Any</a:t>
            </a:r>
            <a:r>
              <a:rPr spc="-95" dirty="0"/>
              <a:t> </a:t>
            </a:r>
            <a:r>
              <a:rPr spc="60" dirty="0"/>
              <a:t>member</a:t>
            </a:r>
            <a:r>
              <a:rPr spc="-90" dirty="0"/>
              <a:t> </a:t>
            </a:r>
            <a:r>
              <a:rPr spc="45" dirty="0"/>
              <a:t>can</a:t>
            </a:r>
            <a:r>
              <a:rPr spc="-60" dirty="0"/>
              <a:t> </a:t>
            </a:r>
            <a:r>
              <a:rPr spc="5" dirty="0"/>
              <a:t>register</a:t>
            </a:r>
            <a:r>
              <a:rPr spc="-90" dirty="0"/>
              <a:t> </a:t>
            </a:r>
            <a:r>
              <a:rPr spc="50" dirty="0"/>
              <a:t>and</a:t>
            </a:r>
            <a:r>
              <a:rPr spc="-95" dirty="0"/>
              <a:t> </a:t>
            </a:r>
            <a:r>
              <a:rPr spc="20" dirty="0"/>
              <a:t>view</a:t>
            </a:r>
            <a:r>
              <a:rPr spc="-100" dirty="0"/>
              <a:t> </a:t>
            </a:r>
            <a:r>
              <a:rPr spc="5" dirty="0"/>
              <a:t>available</a:t>
            </a:r>
            <a:r>
              <a:rPr spc="-60" dirty="0"/>
              <a:t> </a:t>
            </a:r>
            <a:r>
              <a:rPr spc="5" dirty="0"/>
              <a:t>products.</a:t>
            </a:r>
          </a:p>
          <a:p>
            <a:pPr marL="283845" marR="1597660">
              <a:lnSpc>
                <a:spcPct val="166500"/>
              </a:lnSpc>
            </a:pPr>
            <a:r>
              <a:rPr spc="35" dirty="0"/>
              <a:t>Only</a:t>
            </a:r>
            <a:r>
              <a:rPr spc="-100" dirty="0"/>
              <a:t> </a:t>
            </a:r>
            <a:r>
              <a:rPr spc="15" dirty="0"/>
              <a:t>registered</a:t>
            </a:r>
            <a:r>
              <a:rPr spc="-60" dirty="0"/>
              <a:t> </a:t>
            </a:r>
            <a:r>
              <a:rPr spc="60" dirty="0"/>
              <a:t>member</a:t>
            </a:r>
            <a:r>
              <a:rPr spc="-90" dirty="0"/>
              <a:t> </a:t>
            </a:r>
            <a:r>
              <a:rPr spc="45" dirty="0"/>
              <a:t>can</a:t>
            </a:r>
            <a:r>
              <a:rPr spc="-60" dirty="0"/>
              <a:t> </a:t>
            </a:r>
            <a:r>
              <a:rPr spc="45" dirty="0"/>
              <a:t>purchase</a:t>
            </a:r>
            <a:r>
              <a:rPr spc="-65" dirty="0"/>
              <a:t> </a:t>
            </a:r>
            <a:r>
              <a:rPr spc="10" dirty="0"/>
              <a:t>multiple</a:t>
            </a:r>
            <a:r>
              <a:rPr spc="-60" dirty="0"/>
              <a:t> </a:t>
            </a:r>
            <a:r>
              <a:rPr spc="40" dirty="0"/>
              <a:t>products</a:t>
            </a:r>
            <a:r>
              <a:rPr spc="-60" dirty="0"/>
              <a:t> </a:t>
            </a:r>
            <a:r>
              <a:rPr spc="40" dirty="0"/>
              <a:t>regardless</a:t>
            </a:r>
            <a:r>
              <a:rPr spc="-6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40" dirty="0"/>
              <a:t>quantity. </a:t>
            </a:r>
            <a:r>
              <a:rPr spc="-395" dirty="0"/>
              <a:t> </a:t>
            </a:r>
            <a:r>
              <a:rPr spc="20" dirty="0"/>
              <a:t>Contact</a:t>
            </a:r>
            <a:r>
              <a:rPr spc="-65" dirty="0"/>
              <a:t> </a:t>
            </a:r>
            <a:r>
              <a:rPr spc="110" dirty="0"/>
              <a:t>Us</a:t>
            </a:r>
            <a:r>
              <a:rPr spc="-65" dirty="0"/>
              <a:t> </a:t>
            </a:r>
            <a:r>
              <a:rPr spc="75" dirty="0"/>
              <a:t>page</a:t>
            </a:r>
            <a:r>
              <a:rPr spc="-65" dirty="0"/>
              <a:t> </a:t>
            </a:r>
            <a:r>
              <a:rPr spc="5" dirty="0"/>
              <a:t>is</a:t>
            </a:r>
            <a:r>
              <a:rPr spc="-65" dirty="0"/>
              <a:t> </a:t>
            </a:r>
            <a:r>
              <a:rPr spc="5" dirty="0"/>
              <a:t>available</a:t>
            </a:r>
            <a:r>
              <a:rPr spc="-65" dirty="0"/>
              <a:t> </a:t>
            </a:r>
            <a:r>
              <a:rPr spc="-15" dirty="0"/>
              <a:t>to</a:t>
            </a:r>
            <a:r>
              <a:rPr spc="-65" dirty="0"/>
              <a:t> </a:t>
            </a:r>
            <a:r>
              <a:rPr spc="15" dirty="0"/>
              <a:t>contact</a:t>
            </a:r>
            <a:r>
              <a:rPr spc="-105" dirty="0"/>
              <a:t> </a:t>
            </a:r>
            <a:r>
              <a:rPr spc="50" dirty="0"/>
              <a:t>Admin</a:t>
            </a:r>
            <a:r>
              <a:rPr spc="-65" dirty="0"/>
              <a:t> </a:t>
            </a:r>
            <a:r>
              <a:rPr spc="-20" dirty="0"/>
              <a:t>for</a:t>
            </a:r>
            <a:r>
              <a:rPr spc="-90" dirty="0"/>
              <a:t> </a:t>
            </a:r>
            <a:r>
              <a:rPr spc="-5" dirty="0"/>
              <a:t>queries.</a:t>
            </a:r>
          </a:p>
          <a:p>
            <a:pPr marL="283845">
              <a:lnSpc>
                <a:spcPct val="100000"/>
              </a:lnSpc>
              <a:spcBef>
                <a:spcPts val="1080"/>
              </a:spcBef>
            </a:pPr>
            <a:r>
              <a:rPr spc="20" dirty="0"/>
              <a:t>There</a:t>
            </a:r>
            <a:r>
              <a:rPr spc="-70" dirty="0"/>
              <a:t> </a:t>
            </a:r>
            <a:r>
              <a:rPr dirty="0"/>
              <a:t>are</a:t>
            </a:r>
            <a:r>
              <a:rPr spc="-70" dirty="0"/>
              <a:t> </a:t>
            </a:r>
            <a:r>
              <a:rPr dirty="0"/>
              <a:t>four</a:t>
            </a:r>
            <a:r>
              <a:rPr spc="-100" dirty="0"/>
              <a:t> </a:t>
            </a:r>
            <a:r>
              <a:rPr spc="25" dirty="0"/>
              <a:t>roles</a:t>
            </a:r>
            <a:r>
              <a:rPr spc="-70" dirty="0"/>
              <a:t> </a:t>
            </a:r>
            <a:r>
              <a:rPr spc="-20" dirty="0"/>
              <a:t>available: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919263"/>
            <a:ext cx="404177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0" dirty="0"/>
              <a:t>P</a:t>
            </a:r>
            <a:r>
              <a:rPr spc="185" dirty="0"/>
              <a:t>r</a:t>
            </a:r>
            <a:r>
              <a:rPr spc="-100" dirty="0"/>
              <a:t>oject</a:t>
            </a:r>
            <a:r>
              <a:rPr spc="-869" dirty="0"/>
              <a:t> </a:t>
            </a:r>
            <a:r>
              <a:rPr spc="65" dirty="0"/>
              <a:t>Description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71874" rIns="0" bIns="0" rtlCol="0">
            <a:spAutoFit/>
          </a:bodyPr>
          <a:lstStyle/>
          <a:p>
            <a:pPr marL="10160" marR="5080">
              <a:lnSpc>
                <a:spcPct val="133200"/>
              </a:lnSpc>
              <a:spcBef>
                <a:spcPts val="114"/>
              </a:spcBef>
            </a:pPr>
            <a:r>
              <a:rPr dirty="0"/>
              <a:t>Admin: </a:t>
            </a:r>
            <a:r>
              <a:rPr spc="45" dirty="0"/>
              <a:t>The </a:t>
            </a:r>
            <a:r>
              <a:rPr spc="30" dirty="0"/>
              <a:t>mastermind </a:t>
            </a:r>
            <a:r>
              <a:rPr spc="35" dirty="0"/>
              <a:t>behind </a:t>
            </a:r>
            <a:r>
              <a:rPr spc="5" dirty="0"/>
              <a:t>the </a:t>
            </a:r>
            <a:r>
              <a:rPr spc="30" dirty="0"/>
              <a:t>scenes, </a:t>
            </a:r>
            <a:r>
              <a:rPr spc="40" dirty="0"/>
              <a:t>ensuring </a:t>
            </a:r>
            <a:r>
              <a:rPr spc="20" dirty="0"/>
              <a:t>everything </a:t>
            </a:r>
            <a:r>
              <a:rPr spc="40" dirty="0"/>
              <a:t>runs </a:t>
            </a:r>
            <a:r>
              <a:rPr spc="-20" dirty="0"/>
              <a:t>like </a:t>
            </a:r>
            <a:r>
              <a:rPr spc="35" dirty="0"/>
              <a:t>clockwork </a:t>
            </a:r>
            <a:r>
              <a:rPr spc="60" dirty="0"/>
              <a:t>on </a:t>
            </a:r>
            <a:r>
              <a:rPr spc="5" dirty="0"/>
              <a:t>the </a:t>
            </a:r>
            <a:r>
              <a:rPr spc="-10" dirty="0"/>
              <a:t>website. </a:t>
            </a:r>
            <a:r>
              <a:rPr spc="-5" dirty="0"/>
              <a:t> </a:t>
            </a:r>
            <a:r>
              <a:rPr spc="30" dirty="0"/>
              <a:t>SalesPerson:</a:t>
            </a:r>
            <a:r>
              <a:rPr spc="-100" dirty="0"/>
              <a:t> </a:t>
            </a:r>
            <a:r>
              <a:rPr spc="45" dirty="0"/>
              <a:t>The</a:t>
            </a:r>
            <a:r>
              <a:rPr spc="-60" dirty="0"/>
              <a:t> </a:t>
            </a:r>
            <a:r>
              <a:rPr spc="40" dirty="0"/>
              <a:t>charming</a:t>
            </a:r>
            <a:r>
              <a:rPr spc="-60" dirty="0"/>
              <a:t> </a:t>
            </a:r>
            <a:r>
              <a:rPr spc="20" dirty="0"/>
              <a:t>face</a:t>
            </a:r>
            <a:r>
              <a:rPr spc="-6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5" dirty="0"/>
              <a:t>the</a:t>
            </a:r>
            <a:r>
              <a:rPr spc="-55" dirty="0"/>
              <a:t> </a:t>
            </a:r>
            <a:r>
              <a:rPr spc="20" dirty="0"/>
              <a:t>company,</a:t>
            </a:r>
            <a:r>
              <a:rPr spc="-100" dirty="0"/>
              <a:t> </a:t>
            </a:r>
            <a:r>
              <a:rPr spc="55" dirty="0"/>
              <a:t>wooing</a:t>
            </a:r>
            <a:r>
              <a:rPr spc="-60" dirty="0"/>
              <a:t> </a:t>
            </a:r>
            <a:r>
              <a:rPr spc="45" dirty="0"/>
              <a:t>customers</a:t>
            </a:r>
            <a:r>
              <a:rPr spc="-60" dirty="0"/>
              <a:t> </a:t>
            </a:r>
            <a:r>
              <a:rPr spc="50" dirty="0"/>
              <a:t>and</a:t>
            </a:r>
            <a:r>
              <a:rPr spc="-55" dirty="0"/>
              <a:t> </a:t>
            </a:r>
            <a:r>
              <a:rPr spc="35" dirty="0"/>
              <a:t>sealing</a:t>
            </a:r>
            <a:r>
              <a:rPr spc="-60" dirty="0"/>
              <a:t> </a:t>
            </a:r>
            <a:r>
              <a:rPr spc="5" dirty="0"/>
              <a:t>the</a:t>
            </a:r>
            <a:r>
              <a:rPr spc="-60" dirty="0"/>
              <a:t> </a:t>
            </a:r>
            <a:r>
              <a:rPr spc="45" dirty="0"/>
              <a:t>deals</a:t>
            </a:r>
            <a:r>
              <a:rPr spc="-100" dirty="0"/>
              <a:t> </a:t>
            </a:r>
            <a:r>
              <a:rPr spc="-10" dirty="0"/>
              <a:t>with</a:t>
            </a:r>
            <a:r>
              <a:rPr spc="-60" dirty="0"/>
              <a:t> </a:t>
            </a:r>
            <a:r>
              <a:rPr spc="10" dirty="0"/>
              <a:t>Indian </a:t>
            </a:r>
            <a:r>
              <a:rPr spc="15" dirty="0"/>
              <a:t> </a:t>
            </a:r>
            <a:r>
              <a:rPr spc="-30" dirty="0"/>
              <a:t>hospitality. </a:t>
            </a:r>
            <a:r>
              <a:rPr spc="-35" dirty="0"/>
              <a:t>Editor: </a:t>
            </a:r>
            <a:r>
              <a:rPr spc="45" dirty="0"/>
              <a:t>The </a:t>
            </a:r>
            <a:r>
              <a:rPr spc="25" dirty="0"/>
              <a:t>wordsmith </a:t>
            </a:r>
            <a:r>
              <a:rPr spc="-20" dirty="0"/>
              <a:t>wizard, </a:t>
            </a:r>
            <a:r>
              <a:rPr spc="40" dirty="0"/>
              <a:t>weaving </a:t>
            </a:r>
            <a:r>
              <a:rPr spc="55" dirty="0"/>
              <a:t>magic </a:t>
            </a:r>
            <a:r>
              <a:rPr spc="-10" dirty="0"/>
              <a:t>with </a:t>
            </a:r>
            <a:r>
              <a:rPr spc="50" dirty="0"/>
              <a:t>words </a:t>
            </a:r>
            <a:r>
              <a:rPr spc="-15" dirty="0"/>
              <a:t>to </a:t>
            </a:r>
            <a:r>
              <a:rPr spc="5" dirty="0"/>
              <a:t>entice </a:t>
            </a:r>
            <a:r>
              <a:rPr spc="45" dirty="0"/>
              <a:t>customers </a:t>
            </a:r>
            <a:r>
              <a:rPr spc="-20" dirty="0"/>
              <a:t>into </a:t>
            </a:r>
            <a:r>
              <a:rPr spc="45" dirty="0"/>
              <a:t>making </a:t>
            </a:r>
            <a:r>
              <a:rPr spc="-395" dirty="0"/>
              <a:t> </a:t>
            </a:r>
            <a:r>
              <a:rPr spc="20" dirty="0"/>
              <a:t>purchases.</a:t>
            </a:r>
            <a:r>
              <a:rPr spc="-55" dirty="0"/>
              <a:t> </a:t>
            </a:r>
            <a:r>
              <a:rPr spc="5" dirty="0"/>
              <a:t>Shipper:</a:t>
            </a:r>
            <a:r>
              <a:rPr spc="-95" dirty="0"/>
              <a:t> </a:t>
            </a:r>
            <a:r>
              <a:rPr spc="45" dirty="0"/>
              <a:t>The</a:t>
            </a:r>
            <a:r>
              <a:rPr spc="-50" dirty="0"/>
              <a:t> </a:t>
            </a:r>
            <a:r>
              <a:rPr spc="20" dirty="0"/>
              <a:t>logistics</a:t>
            </a:r>
            <a:r>
              <a:rPr spc="-50" dirty="0"/>
              <a:t> </a:t>
            </a:r>
            <a:r>
              <a:rPr spc="5" dirty="0"/>
              <a:t>guru,</a:t>
            </a:r>
            <a:r>
              <a:rPr spc="-55" dirty="0"/>
              <a:t> </a:t>
            </a:r>
            <a:r>
              <a:rPr spc="45" dirty="0"/>
              <a:t>making</a:t>
            </a:r>
            <a:r>
              <a:rPr spc="-50" dirty="0"/>
              <a:t> </a:t>
            </a:r>
            <a:r>
              <a:rPr spc="35" dirty="0"/>
              <a:t>sure</a:t>
            </a:r>
            <a:r>
              <a:rPr spc="-55" dirty="0"/>
              <a:t> </a:t>
            </a:r>
            <a:r>
              <a:rPr spc="30" dirty="0"/>
              <a:t>orders</a:t>
            </a:r>
            <a:r>
              <a:rPr spc="-50" dirty="0"/>
              <a:t> </a:t>
            </a:r>
            <a:r>
              <a:rPr spc="25" dirty="0"/>
              <a:t>reach</a:t>
            </a:r>
            <a:r>
              <a:rPr spc="-55" dirty="0"/>
              <a:t> </a:t>
            </a:r>
            <a:r>
              <a:rPr spc="45" dirty="0"/>
              <a:t>customers'</a:t>
            </a:r>
            <a:r>
              <a:rPr spc="-80" dirty="0"/>
              <a:t> </a:t>
            </a:r>
            <a:r>
              <a:rPr spc="45" dirty="0"/>
              <a:t>doorsteps</a:t>
            </a:r>
            <a:r>
              <a:rPr spc="-55" dirty="0"/>
              <a:t> </a:t>
            </a:r>
            <a:r>
              <a:rPr spc="50" dirty="0"/>
              <a:t>across</a:t>
            </a:r>
            <a:r>
              <a:rPr spc="-50" dirty="0"/>
              <a:t> </a:t>
            </a:r>
            <a:r>
              <a:rPr spc="5" dirty="0"/>
              <a:t>the</a:t>
            </a:r>
            <a:r>
              <a:rPr spc="-90" dirty="0"/>
              <a:t> </a:t>
            </a:r>
            <a:r>
              <a:rPr spc="20" dirty="0"/>
              <a:t>vast </a:t>
            </a:r>
            <a:r>
              <a:rPr spc="-390" dirty="0"/>
              <a:t> </a:t>
            </a:r>
            <a:r>
              <a:rPr spc="45" dirty="0"/>
              <a:t>expanse</a:t>
            </a:r>
            <a:r>
              <a:rPr spc="-6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spc="-40" dirty="0"/>
              <a:t>India.</a:t>
            </a:r>
            <a:r>
              <a:rPr spc="-95" dirty="0"/>
              <a:t> </a:t>
            </a:r>
            <a:r>
              <a:rPr spc="-5" dirty="0"/>
              <a:t>Assistant:</a:t>
            </a:r>
            <a:r>
              <a:rPr spc="-95" dirty="0"/>
              <a:t> </a:t>
            </a:r>
            <a:r>
              <a:rPr spc="45" dirty="0"/>
              <a:t>The</a:t>
            </a:r>
            <a:r>
              <a:rPr spc="-60" dirty="0"/>
              <a:t> </a:t>
            </a:r>
            <a:r>
              <a:rPr spc="-5" dirty="0"/>
              <a:t>jack-of-all-trades,</a:t>
            </a:r>
            <a:r>
              <a:rPr spc="-55" dirty="0"/>
              <a:t> </a:t>
            </a:r>
            <a:r>
              <a:rPr spc="30" dirty="0"/>
              <a:t>ready</a:t>
            </a:r>
            <a:r>
              <a:rPr spc="-90" dirty="0"/>
              <a:t> </a:t>
            </a:r>
            <a:r>
              <a:rPr spc="-15" dirty="0"/>
              <a:t>to</a:t>
            </a:r>
            <a:r>
              <a:rPr spc="-55" dirty="0"/>
              <a:t> </a:t>
            </a:r>
            <a:r>
              <a:rPr spc="40" dirty="0"/>
              <a:t>lend</a:t>
            </a:r>
            <a:r>
              <a:rPr spc="-55" dirty="0"/>
              <a:t> </a:t>
            </a:r>
            <a:r>
              <a:rPr spc="25" dirty="0"/>
              <a:t>a</a:t>
            </a:r>
            <a:r>
              <a:rPr spc="-55" dirty="0"/>
              <a:t> </a:t>
            </a:r>
            <a:r>
              <a:rPr spc="50" dirty="0"/>
              <a:t>hand</a:t>
            </a:r>
            <a:r>
              <a:rPr spc="-100" dirty="0"/>
              <a:t> </a:t>
            </a:r>
            <a:r>
              <a:rPr spc="20" dirty="0"/>
              <a:t>wherever</a:t>
            </a:r>
            <a:r>
              <a:rPr spc="-85" dirty="0"/>
              <a:t> </a:t>
            </a:r>
            <a:r>
              <a:rPr spc="60" dirty="0"/>
              <a:t>needed</a:t>
            </a:r>
            <a:r>
              <a:rPr spc="-55" dirty="0"/>
              <a:t> </a:t>
            </a:r>
            <a:r>
              <a:rPr spc="-15" dirty="0"/>
              <a:t>to</a:t>
            </a:r>
            <a:r>
              <a:rPr spc="-55" dirty="0"/>
              <a:t> </a:t>
            </a:r>
            <a:r>
              <a:rPr spc="45" dirty="0"/>
              <a:t>keep</a:t>
            </a:r>
            <a:r>
              <a:rPr spc="-55" dirty="0"/>
              <a:t> </a:t>
            </a:r>
            <a:r>
              <a:rPr spc="5" dirty="0"/>
              <a:t>the </a:t>
            </a:r>
            <a:r>
              <a:rPr spc="10" dirty="0"/>
              <a:t> </a:t>
            </a:r>
            <a:r>
              <a:rPr spc="15" dirty="0"/>
              <a:t>online</a:t>
            </a:r>
            <a:r>
              <a:rPr spc="-70" dirty="0"/>
              <a:t> </a:t>
            </a:r>
            <a:r>
              <a:rPr spc="10" dirty="0"/>
              <a:t>store</a:t>
            </a:r>
            <a:r>
              <a:rPr spc="-65" dirty="0"/>
              <a:t> </a:t>
            </a:r>
            <a:r>
              <a:rPr spc="30" dirty="0"/>
              <a:t>running</a:t>
            </a:r>
            <a:r>
              <a:rPr spc="-65" dirty="0"/>
              <a:t> </a:t>
            </a:r>
            <a:r>
              <a:rPr spc="-5" dirty="0"/>
              <a:t>smoothly.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3710" cy="64401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20140">
              <a:lnSpc>
                <a:spcPct val="100000"/>
              </a:lnSpc>
              <a:spcBef>
                <a:spcPts val="120"/>
              </a:spcBef>
            </a:pPr>
            <a:r>
              <a:rPr spc="675" dirty="0"/>
              <a:t>K</a:t>
            </a:r>
            <a:r>
              <a:rPr spc="180" dirty="0"/>
              <a:t>e</a:t>
            </a:r>
            <a:r>
              <a:rPr spc="125" dirty="0"/>
              <a:t>y</a:t>
            </a:r>
            <a:r>
              <a:rPr spc="-869" dirty="0"/>
              <a:t> </a:t>
            </a:r>
            <a:r>
              <a:rPr spc="135" dirty="0"/>
              <a:t>Featu</a:t>
            </a:r>
            <a:r>
              <a:rPr spc="100" dirty="0"/>
              <a:t>r</a:t>
            </a:r>
            <a:r>
              <a:rPr spc="7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9514" y="2391302"/>
            <a:ext cx="5751830" cy="23571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6385" marR="285115" indent="-274320">
              <a:lnSpc>
                <a:spcPct val="131800"/>
              </a:lnSpc>
              <a:spcBef>
                <a:spcPts val="135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spc="20" dirty="0">
                <a:solidFill>
                  <a:srgbClr val="CFCBBF"/>
                </a:solidFill>
                <a:latin typeface="Trebuchet MS"/>
                <a:cs typeface="Trebuchet MS"/>
              </a:rPr>
              <a:t>Personalized </a:t>
            </a:r>
            <a:r>
              <a:rPr sz="1350" b="1" spc="40" dirty="0">
                <a:solidFill>
                  <a:srgbClr val="CFCBBF"/>
                </a:solidFill>
                <a:latin typeface="Trebuchet MS"/>
                <a:cs typeface="Trebuchet MS"/>
              </a:rPr>
              <a:t>Recommendations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 </a:t>
            </a:r>
            <a:r>
              <a:rPr sz="1350" spc="90" dirty="0">
                <a:solidFill>
                  <a:srgbClr val="CFCBBF"/>
                </a:solidFill>
                <a:latin typeface="Trebuchet MS"/>
                <a:cs typeface="Trebuchet MS"/>
              </a:rPr>
              <a:t>Shop </a:t>
            </a:r>
            <a:r>
              <a:rPr sz="1350" spc="130" dirty="0">
                <a:solidFill>
                  <a:srgbClr val="CFCBBF"/>
                </a:solidFill>
                <a:latin typeface="Trebuchet MS"/>
                <a:cs typeface="Trebuchet MS"/>
              </a:rPr>
              <a:t>Me </a:t>
            </a:r>
            <a:r>
              <a:rPr sz="1350" spc="80" dirty="0">
                <a:solidFill>
                  <a:srgbClr val="CFCBBF"/>
                </a:solidFill>
                <a:latin typeface="Trebuchet MS"/>
                <a:cs typeface="Trebuchet MS"/>
              </a:rPr>
              <a:t>uses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advanced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algorithms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provide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tailored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product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suggestions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based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on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your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browsing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history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preferences.</a:t>
            </a:r>
            <a:endParaRPr sz="1350">
              <a:latin typeface="Trebuchet MS"/>
              <a:cs typeface="Trebuchet MS"/>
            </a:endParaRPr>
          </a:p>
          <a:p>
            <a:pPr marL="286385" marR="5080" indent="-274320">
              <a:lnSpc>
                <a:spcPct val="134100"/>
              </a:lnSpc>
              <a:spcBef>
                <a:spcPts val="525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spc="40" dirty="0">
                <a:solidFill>
                  <a:srgbClr val="CFCBBF"/>
                </a:solidFill>
                <a:latin typeface="Trebuchet MS"/>
                <a:cs typeface="Trebuchet MS"/>
              </a:rPr>
              <a:t>Comparison</a:t>
            </a:r>
            <a:r>
              <a:rPr sz="1350" b="1" spc="-12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dirty="0">
                <a:solidFill>
                  <a:srgbClr val="CFCBBF"/>
                </a:solidFill>
                <a:latin typeface="Trebuchet MS"/>
                <a:cs typeface="Trebuchet MS"/>
              </a:rPr>
              <a:t>Tool</a:t>
            </a:r>
            <a:r>
              <a:rPr sz="1350" b="1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Easily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compare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prices,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reviews,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specifications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across</a:t>
            </a:r>
            <a:r>
              <a:rPr sz="1350" spc="-7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multiple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retailers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find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best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deals.</a:t>
            </a:r>
            <a:endParaRPr sz="1350">
              <a:latin typeface="Trebuchet MS"/>
              <a:cs typeface="Trebuchet MS"/>
            </a:endParaRPr>
          </a:p>
          <a:p>
            <a:pPr marL="286385" marR="53975" indent="-274320">
              <a:lnSpc>
                <a:spcPct val="134100"/>
              </a:lnSpc>
              <a:spcBef>
                <a:spcPts val="525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spc="40" dirty="0">
                <a:solidFill>
                  <a:srgbClr val="CFCBBF"/>
                </a:solidFill>
                <a:latin typeface="Trebuchet MS"/>
                <a:cs typeface="Trebuchet MS"/>
              </a:rPr>
              <a:t>Secure</a:t>
            </a:r>
            <a:r>
              <a:rPr sz="1350" b="1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spc="30" dirty="0">
                <a:solidFill>
                  <a:srgbClr val="CFCBBF"/>
                </a:solidFill>
                <a:latin typeface="Trebuchet MS"/>
                <a:cs typeface="Trebuchet MS"/>
              </a:rPr>
              <a:t>Checkout</a:t>
            </a:r>
            <a:r>
              <a:rPr sz="1350" b="1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Enjoy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frictionless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secure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checkout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process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with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multiple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payment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options,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including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mobile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wallets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digital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currencies.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340" y="253"/>
            <a:ext cx="4276852" cy="64401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2100098"/>
            <a:ext cx="449707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980" dirty="0"/>
              <a:t>U</a:t>
            </a:r>
            <a:r>
              <a:rPr spc="-15" dirty="0"/>
              <a:t>ser</a:t>
            </a:r>
            <a:r>
              <a:rPr spc="-869" dirty="0"/>
              <a:t> </a:t>
            </a:r>
            <a:r>
              <a:rPr spc="25" dirty="0"/>
              <a:t>In</a:t>
            </a:r>
            <a:r>
              <a:rPr spc="-610" dirty="0"/>
              <a:t>t</a:t>
            </a:r>
            <a:r>
              <a:rPr spc="20" dirty="0"/>
              <a:t>erface</a:t>
            </a:r>
            <a:r>
              <a:rPr spc="-869" dirty="0"/>
              <a:t> </a:t>
            </a:r>
            <a:r>
              <a:rPr spc="204" dirty="0"/>
              <a:t>Design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701" y="2867161"/>
            <a:ext cx="5722620" cy="13963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114"/>
              </a:spcBef>
            </a:pP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app's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clean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modern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design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makes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it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easy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explore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categories,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search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products,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access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your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account.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High-quality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product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images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vibrant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graphics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create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an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engaging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visually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stunning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experience.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Smooth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transitions,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responsive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gestures,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real-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time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upd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t</a:t>
            </a:r>
            <a:r>
              <a:rPr sz="1350" spc="80" dirty="0">
                <a:solidFill>
                  <a:srgbClr val="CFCBBF"/>
                </a:solidFill>
                <a:latin typeface="Trebuchet MS"/>
                <a:cs typeface="Trebuchet MS"/>
              </a:rPr>
              <a:t>es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ensu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r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deligh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tful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e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fficie</a:t>
            </a:r>
            <a:r>
              <a:rPr sz="1350" spc="-35" dirty="0">
                <a:solidFill>
                  <a:srgbClr val="CFCBBF"/>
                </a:solidFill>
                <a:latin typeface="Trebuchet MS"/>
                <a:cs typeface="Trebuchet MS"/>
              </a:rPr>
              <a:t>n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user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e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xperien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c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e.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2952</Words>
  <Application>Microsoft Office PowerPoint</Application>
  <PresentationFormat>Custom</PresentationFormat>
  <Paragraphs>160</Paragraphs>
  <Slides>39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SimSun</vt:lpstr>
      <vt:lpstr>Arial</vt:lpstr>
      <vt:lpstr>Calibri</vt:lpstr>
      <vt:lpstr>Lucida Sans Unicode</vt:lpstr>
      <vt:lpstr>Roboto</vt:lpstr>
      <vt:lpstr>Roboto Lt</vt:lpstr>
      <vt:lpstr>Trebuchet MS</vt:lpstr>
      <vt:lpstr>Office Theme</vt:lpstr>
      <vt:lpstr>Introduction to the  Shop Me App</vt:lpstr>
      <vt:lpstr>Abstract</vt:lpstr>
      <vt:lpstr>Abstract</vt:lpstr>
      <vt:lpstr>INTRODUCTION</vt:lpstr>
      <vt:lpstr>INTRODUCTION</vt:lpstr>
      <vt:lpstr>Project Description</vt:lpstr>
      <vt:lpstr>Project Description</vt:lpstr>
      <vt:lpstr>Key Features</vt:lpstr>
      <vt:lpstr>User Interface Design</vt:lpstr>
      <vt:lpstr>Backend Architecture</vt:lpstr>
      <vt:lpstr>Integration with Payment Gateways</vt:lpstr>
      <vt:lpstr>Scalability and Performance</vt:lpstr>
      <vt:lpstr>Security Measures</vt:lpstr>
      <vt:lpstr>LOGIN FORM</vt:lpstr>
      <vt:lpstr>HOMEPAGE</vt:lpstr>
      <vt:lpstr>Navigation Bar in shopme</vt:lpstr>
      <vt:lpstr>User Category Management</vt:lpstr>
      <vt:lpstr>Pagination and Sorting</vt:lpstr>
      <vt:lpstr>Edit User Template</vt:lpstr>
      <vt:lpstr>User Category    Management</vt:lpstr>
      <vt:lpstr>User Data  Management in SQL Database</vt:lpstr>
      <vt:lpstr>DATABASE CREATION</vt:lpstr>
      <vt:lpstr>Category Management in  ShopMe</vt:lpstr>
      <vt:lpstr>Edit option:</vt:lpstr>
      <vt:lpstr>Brand Management in  ShopMe</vt:lpstr>
      <vt:lpstr>Product Management in ShopMe</vt:lpstr>
      <vt:lpstr>Reviews &amp; Rating:</vt:lpstr>
      <vt:lpstr>Order Management in           ShopMe</vt:lpstr>
      <vt:lpstr>Order Management in ShopMe</vt:lpstr>
      <vt:lpstr>Sales Reports in ShopMe</vt:lpstr>
      <vt:lpstr>Sales Reports in ShopMe</vt:lpstr>
      <vt:lpstr>Key Metrics</vt:lpstr>
      <vt:lpstr>Settings in ShopMe</vt:lpstr>
      <vt:lpstr>User Login and Logout</vt:lpstr>
      <vt:lpstr>Technologies Used</vt:lpstr>
      <vt:lpstr>PowerPoint Presentation</vt:lpstr>
      <vt:lpstr>Video Experience Across Android, iOS,  and Desktop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 Shop Me App</dc:title>
  <dc:creator>Sisindri Kumar Reddy</dc:creator>
  <cp:lastModifiedBy>sisindri kumar reddy polu</cp:lastModifiedBy>
  <cp:revision>3</cp:revision>
  <dcterms:created xsi:type="dcterms:W3CDTF">2024-05-03T09:48:05Z</dcterms:created>
  <dcterms:modified xsi:type="dcterms:W3CDTF">2024-05-04T07:17:50Z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2024-05-03T00:00:00Z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2024-05-03T00:00:00Z</vt:filetime>
  </property>
</Properties>
</file>